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58" r:id="rId2"/>
    <p:sldId id="256" r:id="rId3"/>
    <p:sldId id="257" r:id="rId4"/>
  </p:sldIdLst>
  <p:sldSz cx="18288000" cy="10287000"/>
  <p:notesSz cx="6858000" cy="9144000"/>
  <p:embeddedFontLst>
    <p:embeddedFont>
      <p:font typeface="Arial Bold" panose="020B0704020202020204" pitchFamily="34" charset="0"/>
      <p:regular r:id="rId6"/>
      <p:bold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2" d="100"/>
          <a:sy n="52" d="100"/>
        </p:scale>
        <p:origin x="29"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3F1FC1-2FEB-432D-BB19-DC0CDB7BAB0E}" type="datetimeFigureOut">
              <a:rPr lang="en-AU" smtClean="0"/>
              <a:t>27/08/2026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F23040-C1E4-4B7E-B585-8803BFB23ECC}" type="slidenum">
              <a:rPr lang="en-AU" smtClean="0"/>
              <a:t>‹#›</a:t>
            </a:fld>
            <a:endParaRPr lang="en-AU"/>
          </a:p>
        </p:txBody>
      </p:sp>
    </p:spTree>
    <p:extLst>
      <p:ext uri="{BB962C8B-B14F-4D97-AF65-F5344CB8AC3E}">
        <p14:creationId xmlns:p14="http://schemas.microsoft.com/office/powerpoint/2010/main" val="2265891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5F23040-C1E4-4B7E-B585-8803BFB23ECC}" type="slidenum">
              <a:rPr lang="en-AU" smtClean="0"/>
              <a:t>1</a:t>
            </a:fld>
            <a:endParaRPr lang="en-AU"/>
          </a:p>
        </p:txBody>
      </p:sp>
    </p:spTree>
    <p:extLst>
      <p:ext uri="{BB962C8B-B14F-4D97-AF65-F5344CB8AC3E}">
        <p14:creationId xmlns:p14="http://schemas.microsoft.com/office/powerpoint/2010/main" val="1475601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www.youtube.com/embed/W_muXm1A6UA?feature=oembed"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title="Smash and Grab | Pixar SparkShorts">
            <a:hlinkClick r:id="" action="ppaction://media"/>
            <a:extLst>
              <a:ext uri="{FF2B5EF4-FFF2-40B4-BE49-F238E27FC236}">
                <a16:creationId xmlns:a16="http://schemas.microsoft.com/office/drawing/2014/main" id="{8F255A43-92FB-747D-7443-E875725CC578}"/>
              </a:ext>
            </a:extLst>
          </p:cNvPr>
          <p:cNvPicPr>
            <a:picLocks noRot="1" noChangeAspect="1"/>
          </p:cNvPicPr>
          <p:nvPr>
            <a:videoFile r:link="rId1"/>
          </p:nvPr>
        </p:nvPicPr>
        <p:blipFill>
          <a:blip r:embed="rId4"/>
          <a:stretch>
            <a:fillRect/>
          </a:stretch>
        </p:blipFill>
        <p:spPr>
          <a:xfrm>
            <a:off x="1254265" y="685800"/>
            <a:ext cx="15779469" cy="8915400"/>
          </a:xfrm>
          <a:prstGeom prst="rect">
            <a:avLst/>
          </a:prstGeom>
        </p:spPr>
      </p:pic>
    </p:spTree>
    <p:extLst>
      <p:ext uri="{BB962C8B-B14F-4D97-AF65-F5344CB8AC3E}">
        <p14:creationId xmlns:p14="http://schemas.microsoft.com/office/powerpoint/2010/main" val="131516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01037" y="181814"/>
            <a:ext cx="5257800" cy="657225"/>
          </a:xfrm>
          <a:prstGeom prst="rect">
            <a:avLst/>
          </a:prstGeom>
        </p:spPr>
        <p:txBody>
          <a:bodyPr wrap="square" lIns="0" tIns="0" rIns="0" bIns="0" rtlCol="0" anchor="t">
            <a:spAutoFit/>
          </a:bodyPr>
          <a:lstStyle/>
          <a:p>
            <a:pPr algn="l">
              <a:lnSpc>
                <a:spcPts val="5043"/>
              </a:lnSpc>
            </a:pPr>
            <a:r>
              <a:rPr lang="en-US" sz="4203" b="1" dirty="0">
                <a:solidFill>
                  <a:srgbClr val="141414"/>
                </a:solidFill>
                <a:latin typeface="Arial Bold"/>
                <a:ea typeface="Arial Bold"/>
                <a:cs typeface="Arial Bold"/>
                <a:sym typeface="Arial Bold"/>
              </a:rPr>
              <a:t>FINISH THE STORY</a:t>
            </a:r>
          </a:p>
        </p:txBody>
      </p:sp>
      <p:grpSp>
        <p:nvGrpSpPr>
          <p:cNvPr id="3" name="Group 3"/>
          <p:cNvGrpSpPr/>
          <p:nvPr/>
        </p:nvGrpSpPr>
        <p:grpSpPr>
          <a:xfrm>
            <a:off x="10668031" y="618126"/>
            <a:ext cx="7303614" cy="8868773"/>
            <a:chOff x="0" y="667473"/>
            <a:chExt cx="9738151" cy="11058134"/>
          </a:xfrm>
        </p:grpSpPr>
        <p:sp>
          <p:nvSpPr>
            <p:cNvPr id="4" name="Freeform 4"/>
            <p:cNvSpPr/>
            <p:nvPr/>
          </p:nvSpPr>
          <p:spPr>
            <a:xfrm>
              <a:off x="0" y="704347"/>
              <a:ext cx="9422411" cy="11021260"/>
            </a:xfrm>
            <a:custGeom>
              <a:avLst/>
              <a:gdLst/>
              <a:ahLst/>
              <a:cxnLst/>
              <a:rect l="l" t="t" r="r" b="b"/>
              <a:pathLst>
                <a:path w="9422411" h="11725608">
                  <a:moveTo>
                    <a:pt x="0" y="1469860"/>
                  </a:moveTo>
                  <a:cubicBezTo>
                    <a:pt x="0" y="658030"/>
                    <a:pt x="703028" y="0"/>
                    <a:pt x="1570374" y="0"/>
                  </a:cubicBezTo>
                  <a:lnTo>
                    <a:pt x="7852038" y="0"/>
                  </a:lnTo>
                  <a:cubicBezTo>
                    <a:pt x="8719383" y="0"/>
                    <a:pt x="9422411" y="658030"/>
                    <a:pt x="9422411" y="1469860"/>
                  </a:cubicBezTo>
                  <a:lnTo>
                    <a:pt x="9422411" y="10255748"/>
                  </a:lnTo>
                  <a:cubicBezTo>
                    <a:pt x="9422411" y="11067578"/>
                    <a:pt x="8719383" y="11725608"/>
                    <a:pt x="7852038" y="11725608"/>
                  </a:cubicBezTo>
                  <a:lnTo>
                    <a:pt x="1570374" y="11725608"/>
                  </a:lnTo>
                  <a:cubicBezTo>
                    <a:pt x="703028" y="11725750"/>
                    <a:pt x="0" y="11067578"/>
                    <a:pt x="0" y="10255748"/>
                  </a:cubicBezTo>
                  <a:close/>
                </a:path>
              </a:pathLst>
            </a:custGeom>
            <a:solidFill>
              <a:srgbClr val="F2F2F2"/>
            </a:solidFill>
            <a:ln w="14299" cap="sq">
              <a:solidFill>
                <a:srgbClr val="CDCDCD"/>
              </a:solidFill>
              <a:prstDash val="solid"/>
              <a:miter/>
            </a:ln>
          </p:spPr>
          <p:txBody>
            <a:bodyPr/>
            <a:lstStyle/>
            <a:p>
              <a:endParaRPr lang="en-AU"/>
            </a:p>
          </p:txBody>
        </p:sp>
        <p:sp>
          <p:nvSpPr>
            <p:cNvPr id="5" name="TextBox 5"/>
            <p:cNvSpPr txBox="1"/>
            <p:nvPr/>
          </p:nvSpPr>
          <p:spPr>
            <a:xfrm>
              <a:off x="315689" y="667473"/>
              <a:ext cx="9422462" cy="10415229"/>
            </a:xfrm>
            <a:prstGeom prst="rect">
              <a:avLst/>
            </a:prstGeom>
          </p:spPr>
          <p:txBody>
            <a:bodyPr lIns="330200" tIns="330200" rIns="330200" bIns="330200" rtlCol="0" anchor="ctr"/>
            <a:lstStyle/>
            <a:p>
              <a:pPr algn="l">
                <a:lnSpc>
                  <a:spcPts val="3951"/>
                </a:lnSpc>
              </a:pPr>
              <a:endParaRPr dirty="0"/>
            </a:p>
            <a:p>
              <a:pPr algn="l">
                <a:lnSpc>
                  <a:spcPts val="3951"/>
                </a:lnSpc>
              </a:pPr>
              <a:r>
                <a:rPr lang="en-US" sz="2652" b="1" dirty="0">
                  <a:solidFill>
                    <a:srgbClr val="141414"/>
                  </a:solidFill>
                  <a:latin typeface="Arial Bold"/>
                  <a:ea typeface="Arial Bold"/>
                  <a:cs typeface="Arial Bold"/>
                  <a:sym typeface="Arial Bold"/>
                </a:rPr>
                <a:t>MIDPOINT</a:t>
              </a:r>
            </a:p>
            <a:p>
              <a:pPr algn="l">
                <a:lnSpc>
                  <a:spcPts val="3951"/>
                </a:lnSpc>
              </a:pPr>
              <a:r>
                <a:rPr lang="en-US" sz="2652" dirty="0">
                  <a:solidFill>
                    <a:srgbClr val="141414"/>
                  </a:solidFill>
                  <a:latin typeface="Arial"/>
                  <a:ea typeface="Arial"/>
                  <a:cs typeface="Arial"/>
                  <a:sym typeface="Arial"/>
                </a:rPr>
                <a:t>What happens that forces Smash and Grab to react? Something can happen to them, or they can make a decision that changes things. This will build towards the climax.</a:t>
              </a:r>
            </a:p>
            <a:p>
              <a:pPr algn="l">
                <a:lnSpc>
                  <a:spcPts val="3951"/>
                </a:lnSpc>
              </a:pPr>
              <a:endParaRPr lang="en-US" sz="2652" dirty="0">
                <a:solidFill>
                  <a:srgbClr val="141414"/>
                </a:solidFill>
                <a:latin typeface="Arial"/>
                <a:ea typeface="Arial"/>
                <a:cs typeface="Arial"/>
                <a:sym typeface="Arial"/>
              </a:endParaRPr>
            </a:p>
            <a:p>
              <a:pPr algn="l">
                <a:lnSpc>
                  <a:spcPts val="3951"/>
                </a:lnSpc>
              </a:pPr>
              <a:r>
                <a:rPr lang="en-US" sz="2652" b="1" dirty="0">
                  <a:solidFill>
                    <a:srgbClr val="141414"/>
                  </a:solidFill>
                  <a:latin typeface="Arial Bold"/>
                  <a:ea typeface="Arial Bold"/>
                  <a:cs typeface="Arial Bold"/>
                  <a:sym typeface="Arial Bold"/>
                </a:rPr>
                <a:t>CLIMAX</a:t>
              </a:r>
            </a:p>
            <a:p>
              <a:pPr algn="l">
                <a:lnSpc>
                  <a:spcPts val="3951"/>
                </a:lnSpc>
              </a:pPr>
              <a:r>
                <a:rPr lang="en-US" sz="2652" dirty="0">
                  <a:solidFill>
                    <a:srgbClr val="141414"/>
                  </a:solidFill>
                  <a:latin typeface="Arial"/>
                  <a:ea typeface="Arial"/>
                  <a:cs typeface="Arial"/>
                  <a:sym typeface="Arial"/>
                </a:rPr>
                <a:t>What is the highest point of action, where the characters do something big that resolves the conflict.</a:t>
              </a:r>
            </a:p>
            <a:p>
              <a:pPr algn="l">
                <a:lnSpc>
                  <a:spcPts val="3951"/>
                </a:lnSpc>
              </a:pPr>
              <a:endParaRPr lang="en-US" sz="2652" dirty="0">
                <a:solidFill>
                  <a:srgbClr val="141414"/>
                </a:solidFill>
                <a:latin typeface="Arial"/>
                <a:ea typeface="Arial"/>
                <a:cs typeface="Arial"/>
                <a:sym typeface="Arial"/>
              </a:endParaRPr>
            </a:p>
            <a:p>
              <a:pPr algn="l">
                <a:lnSpc>
                  <a:spcPts val="3951"/>
                </a:lnSpc>
              </a:pPr>
              <a:r>
                <a:rPr lang="en-US" sz="2652" b="1" dirty="0">
                  <a:solidFill>
                    <a:srgbClr val="141414"/>
                  </a:solidFill>
                  <a:latin typeface="Arial Bold"/>
                  <a:ea typeface="Arial Bold"/>
                  <a:cs typeface="Arial Bold"/>
                  <a:sym typeface="Arial Bold"/>
                </a:rPr>
                <a:t>FINAL IMAGE</a:t>
              </a:r>
            </a:p>
            <a:p>
              <a:pPr algn="l">
                <a:lnSpc>
                  <a:spcPts val="3951"/>
                </a:lnSpc>
              </a:pPr>
              <a:r>
                <a:rPr lang="en-US" sz="2652" dirty="0">
                  <a:solidFill>
                    <a:srgbClr val="141414"/>
                  </a:solidFill>
                  <a:latin typeface="Arial"/>
                  <a:ea typeface="Arial"/>
                  <a:cs typeface="Arial"/>
                  <a:sym typeface="Arial"/>
                </a:rPr>
                <a:t>What do we see at the very end? How is their world or situation different from the Opening Image?</a:t>
              </a:r>
            </a:p>
          </p:txBody>
        </p:sp>
      </p:grpSp>
      <p:grpSp>
        <p:nvGrpSpPr>
          <p:cNvPr id="6" name="Group 6"/>
          <p:cNvGrpSpPr/>
          <p:nvPr/>
        </p:nvGrpSpPr>
        <p:grpSpPr>
          <a:xfrm>
            <a:off x="823608" y="9625683"/>
            <a:ext cx="16609333" cy="647268"/>
            <a:chOff x="0" y="663211"/>
            <a:chExt cx="22145777" cy="863022"/>
          </a:xfrm>
        </p:grpSpPr>
        <p:sp>
          <p:nvSpPr>
            <p:cNvPr id="7" name="Freeform 7"/>
            <p:cNvSpPr/>
            <p:nvPr/>
          </p:nvSpPr>
          <p:spPr>
            <a:xfrm>
              <a:off x="0" y="663211"/>
              <a:ext cx="22145752" cy="823591"/>
            </a:xfrm>
            <a:custGeom>
              <a:avLst/>
              <a:gdLst/>
              <a:ahLst/>
              <a:cxnLst/>
              <a:rect l="l" t="t" r="r" b="b"/>
              <a:pathLst>
                <a:path w="22145752" h="823591">
                  <a:moveTo>
                    <a:pt x="0" y="0"/>
                  </a:moveTo>
                  <a:lnTo>
                    <a:pt x="22145752" y="0"/>
                  </a:lnTo>
                  <a:lnTo>
                    <a:pt x="22145752" y="823591"/>
                  </a:lnTo>
                  <a:lnTo>
                    <a:pt x="0" y="823591"/>
                  </a:lnTo>
                  <a:close/>
                </a:path>
              </a:pathLst>
            </a:custGeom>
            <a:solidFill>
              <a:srgbClr val="141414"/>
            </a:solidFill>
          </p:spPr>
          <p:txBody>
            <a:bodyPr/>
            <a:lstStyle/>
            <a:p>
              <a:endParaRPr lang="en-AU"/>
            </a:p>
          </p:txBody>
        </p:sp>
        <p:sp>
          <p:nvSpPr>
            <p:cNvPr id="8" name="TextBox 8"/>
            <p:cNvSpPr txBox="1"/>
            <p:nvPr/>
          </p:nvSpPr>
          <p:spPr>
            <a:xfrm>
              <a:off x="0" y="693105"/>
              <a:ext cx="22145777" cy="833128"/>
            </a:xfrm>
            <a:prstGeom prst="rect">
              <a:avLst/>
            </a:prstGeom>
          </p:spPr>
          <p:txBody>
            <a:bodyPr lIns="50800" tIns="50800" rIns="50800" bIns="50800" rtlCol="0" anchor="ctr"/>
            <a:lstStyle/>
            <a:p>
              <a:pPr algn="ctr">
                <a:lnSpc>
                  <a:spcPts val="2521"/>
                </a:lnSpc>
              </a:pPr>
              <a:r>
                <a:rPr lang="en-US" sz="2101" b="1" dirty="0">
                  <a:solidFill>
                    <a:srgbClr val="FFFFFF"/>
                  </a:solidFill>
                  <a:latin typeface="Arial Bold"/>
                  <a:ea typeface="Arial Bold"/>
                  <a:cs typeface="Arial Bold"/>
                  <a:sym typeface="Arial Bold"/>
                </a:rPr>
                <a:t>Your group is Pixar’s writing team at Melrose High. The executive wants an ending to her story. Get writing!</a:t>
              </a:r>
            </a:p>
          </p:txBody>
        </p:sp>
      </p:grpSp>
      <p:grpSp>
        <p:nvGrpSpPr>
          <p:cNvPr id="9" name="Group 9"/>
          <p:cNvGrpSpPr/>
          <p:nvPr/>
        </p:nvGrpSpPr>
        <p:grpSpPr>
          <a:xfrm>
            <a:off x="1028700" y="1028811"/>
            <a:ext cx="9639241" cy="8458088"/>
            <a:chOff x="0" y="-126836"/>
            <a:chExt cx="12852322" cy="10223507"/>
          </a:xfrm>
        </p:grpSpPr>
        <p:sp>
          <p:nvSpPr>
            <p:cNvPr id="10" name="Freeform 10"/>
            <p:cNvSpPr/>
            <p:nvPr/>
          </p:nvSpPr>
          <p:spPr>
            <a:xfrm>
              <a:off x="0" y="0"/>
              <a:ext cx="12536633" cy="10096671"/>
            </a:xfrm>
            <a:custGeom>
              <a:avLst/>
              <a:gdLst/>
              <a:ahLst/>
              <a:cxnLst/>
              <a:rect l="l" t="t" r="r" b="b"/>
              <a:pathLst>
                <a:path w="12536633" h="10096671">
                  <a:moveTo>
                    <a:pt x="0" y="1265665"/>
                  </a:moveTo>
                  <a:cubicBezTo>
                    <a:pt x="0" y="566616"/>
                    <a:pt x="935387" y="0"/>
                    <a:pt x="2089401" y="0"/>
                  </a:cubicBezTo>
                  <a:lnTo>
                    <a:pt x="10447232" y="0"/>
                  </a:lnTo>
                  <a:cubicBezTo>
                    <a:pt x="11601246" y="0"/>
                    <a:pt x="12536633" y="566616"/>
                    <a:pt x="12536633" y="1265665"/>
                  </a:cubicBezTo>
                  <a:lnTo>
                    <a:pt x="12536633" y="8831005"/>
                  </a:lnTo>
                  <a:cubicBezTo>
                    <a:pt x="12536633" y="9530055"/>
                    <a:pt x="11601246" y="10096671"/>
                    <a:pt x="10447232" y="10096671"/>
                  </a:cubicBezTo>
                  <a:lnTo>
                    <a:pt x="2089401" y="10096671"/>
                  </a:lnTo>
                  <a:cubicBezTo>
                    <a:pt x="935387" y="10096802"/>
                    <a:pt x="0" y="9530055"/>
                    <a:pt x="0" y="8831005"/>
                  </a:cubicBezTo>
                  <a:close/>
                </a:path>
              </a:pathLst>
            </a:custGeom>
            <a:solidFill>
              <a:srgbClr val="F2F2F2"/>
            </a:solidFill>
            <a:ln w="14299" cap="sq">
              <a:solidFill>
                <a:srgbClr val="CDCDCD"/>
              </a:solidFill>
              <a:prstDash val="solid"/>
              <a:miter/>
            </a:ln>
          </p:spPr>
          <p:txBody>
            <a:bodyPr anchor="t"/>
            <a:lstStyle/>
            <a:p>
              <a:pPr algn="l"/>
              <a:endParaRPr lang="en-AU"/>
            </a:p>
          </p:txBody>
        </p:sp>
        <p:sp>
          <p:nvSpPr>
            <p:cNvPr id="11" name="TextBox 11"/>
            <p:cNvSpPr txBox="1"/>
            <p:nvPr/>
          </p:nvSpPr>
          <p:spPr>
            <a:xfrm>
              <a:off x="315620" y="-126836"/>
              <a:ext cx="12536702" cy="10096671"/>
            </a:xfrm>
            <a:prstGeom prst="rect">
              <a:avLst/>
            </a:prstGeom>
          </p:spPr>
          <p:txBody>
            <a:bodyPr lIns="444500" tIns="444500" rIns="444500" bIns="444500" rtlCol="0" anchor="t"/>
            <a:lstStyle/>
            <a:p>
              <a:pPr algn="l">
                <a:lnSpc>
                  <a:spcPts val="5043"/>
                </a:lnSpc>
              </a:pPr>
              <a:r>
                <a:rPr lang="en-US" sz="2401" b="1" dirty="0">
                  <a:solidFill>
                    <a:srgbClr val="141414"/>
                  </a:solidFill>
                  <a:latin typeface="Arial Bold"/>
                  <a:ea typeface="Arial Bold"/>
                  <a:cs typeface="Arial Bold"/>
                  <a:sym typeface="Arial Bold"/>
                </a:rPr>
                <a:t>OPENING IMAGE</a:t>
              </a:r>
            </a:p>
            <a:p>
              <a:pPr algn="l">
                <a:lnSpc>
                  <a:spcPts val="5043"/>
                </a:lnSpc>
              </a:pPr>
              <a:r>
                <a:rPr lang="en-US" sz="2401" dirty="0">
                  <a:solidFill>
                    <a:srgbClr val="141414"/>
                  </a:solidFill>
                  <a:latin typeface="Arial"/>
                  <a:ea typeface="Arial"/>
                  <a:cs typeface="Arial"/>
                  <a:sym typeface="Arial"/>
                </a:rPr>
                <a:t>Smash and Grab were two robots who spent every day working on a moving train. Attached to long power cables, they loaded fuel into the machine again and again. Although they worked close to each other, their cables kept them from moving freely and from being able to high five or hug. </a:t>
              </a:r>
            </a:p>
            <a:p>
              <a:pPr algn="l">
                <a:lnSpc>
                  <a:spcPts val="5043"/>
                </a:lnSpc>
              </a:pPr>
              <a:r>
                <a:rPr lang="en-US" sz="2401" b="1" dirty="0">
                  <a:solidFill>
                    <a:srgbClr val="141414"/>
                  </a:solidFill>
                  <a:latin typeface="Arial Bold"/>
                  <a:ea typeface="Arial Bold"/>
                  <a:cs typeface="Arial Bold"/>
                  <a:sym typeface="Arial Bold"/>
                </a:rPr>
                <a:t>INCITING INCIDENT (CATALYST)</a:t>
              </a:r>
            </a:p>
            <a:p>
              <a:pPr algn="l">
                <a:lnSpc>
                  <a:spcPts val="5043"/>
                </a:lnSpc>
              </a:pPr>
              <a:r>
                <a:rPr lang="en-US" sz="2401" dirty="0">
                  <a:solidFill>
                    <a:srgbClr val="141414"/>
                  </a:solidFill>
                  <a:latin typeface="Arial"/>
                  <a:ea typeface="Arial"/>
                  <a:cs typeface="Arial"/>
                  <a:sym typeface="Arial"/>
                </a:rPr>
                <a:t>Then Smash spied something unusual through the cracks on the carriage: outside, other robots were moving wherever they wanted, powered by small portable batteries. </a:t>
              </a:r>
            </a:p>
            <a:p>
              <a:pPr algn="l">
                <a:lnSpc>
                  <a:spcPts val="5043"/>
                </a:lnSpc>
              </a:pPr>
              <a:r>
                <a:rPr lang="en-US" sz="2401" dirty="0">
                  <a:solidFill>
                    <a:srgbClr val="141414"/>
                  </a:solidFill>
                  <a:latin typeface="Arial"/>
                  <a:ea typeface="Arial"/>
                  <a:cs typeface="Arial"/>
                  <a:sym typeface="Arial"/>
                </a:rPr>
                <a:t>For the first time, Smash could see a way for things to change...</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5048" y="507101"/>
            <a:ext cx="16426453" cy="888482"/>
          </a:xfrm>
          <a:prstGeom prst="rect">
            <a:avLst/>
          </a:prstGeom>
        </p:spPr>
        <p:txBody>
          <a:bodyPr lIns="0" tIns="0" rIns="0" bIns="0" rtlCol="0" anchor="t">
            <a:spAutoFit/>
          </a:bodyPr>
          <a:lstStyle/>
          <a:p>
            <a:pPr algn="l">
              <a:lnSpc>
                <a:spcPts val="5043"/>
              </a:lnSpc>
            </a:pPr>
            <a:r>
              <a:rPr lang="en-US" sz="4203" b="1">
                <a:solidFill>
                  <a:srgbClr val="141414"/>
                </a:solidFill>
                <a:latin typeface="Arial Bold"/>
                <a:ea typeface="Arial Bold"/>
                <a:cs typeface="Arial Bold"/>
                <a:sym typeface="Arial Bold"/>
              </a:rPr>
              <a:t>30-SECOND PIXAR ELEVATOR PITCH</a:t>
            </a:r>
          </a:p>
        </p:txBody>
      </p:sp>
      <p:grpSp>
        <p:nvGrpSpPr>
          <p:cNvPr id="3" name="Group 3"/>
          <p:cNvGrpSpPr/>
          <p:nvPr/>
        </p:nvGrpSpPr>
        <p:grpSpPr>
          <a:xfrm>
            <a:off x="816454" y="1777327"/>
            <a:ext cx="8113062" cy="7014928"/>
            <a:chOff x="0" y="0"/>
            <a:chExt cx="10817416" cy="9353237"/>
          </a:xfrm>
        </p:grpSpPr>
        <p:sp>
          <p:nvSpPr>
            <p:cNvPr id="4" name="Freeform 4"/>
            <p:cNvSpPr/>
            <p:nvPr/>
          </p:nvSpPr>
          <p:spPr>
            <a:xfrm>
              <a:off x="0" y="0"/>
              <a:ext cx="10817479" cy="9353300"/>
            </a:xfrm>
            <a:custGeom>
              <a:avLst/>
              <a:gdLst/>
              <a:ahLst/>
              <a:cxnLst/>
              <a:rect l="l" t="t" r="r" b="b"/>
              <a:pathLst>
                <a:path w="10817479" h="9353300">
                  <a:moveTo>
                    <a:pt x="0" y="1558926"/>
                  </a:moveTo>
                  <a:cubicBezTo>
                    <a:pt x="0" y="697992"/>
                    <a:pt x="697992" y="0"/>
                    <a:pt x="1558925" y="0"/>
                  </a:cubicBezTo>
                  <a:lnTo>
                    <a:pt x="9258554" y="0"/>
                  </a:lnTo>
                  <a:cubicBezTo>
                    <a:pt x="10119487" y="0"/>
                    <a:pt x="10817479" y="697992"/>
                    <a:pt x="10817479" y="1558926"/>
                  </a:cubicBezTo>
                  <a:lnTo>
                    <a:pt x="10817479" y="7794375"/>
                  </a:lnTo>
                  <a:cubicBezTo>
                    <a:pt x="10817479" y="8655308"/>
                    <a:pt x="10119487" y="9353300"/>
                    <a:pt x="9258554" y="9353300"/>
                  </a:cubicBezTo>
                  <a:lnTo>
                    <a:pt x="1558925" y="9353300"/>
                  </a:lnTo>
                  <a:cubicBezTo>
                    <a:pt x="697992" y="9353300"/>
                    <a:pt x="0" y="8655309"/>
                    <a:pt x="0" y="7794375"/>
                  </a:cubicBezTo>
                  <a:close/>
                </a:path>
              </a:pathLst>
            </a:custGeom>
            <a:solidFill>
              <a:srgbClr val="F2F2F2"/>
            </a:solidFill>
            <a:ln w="14299" cap="sq">
              <a:solidFill>
                <a:srgbClr val="CDCDCD"/>
              </a:solidFill>
              <a:prstDash val="solid"/>
              <a:miter/>
            </a:ln>
          </p:spPr>
          <p:txBody>
            <a:bodyPr/>
            <a:lstStyle/>
            <a:p>
              <a:endParaRPr lang="en-AU"/>
            </a:p>
          </p:txBody>
        </p:sp>
        <p:sp>
          <p:nvSpPr>
            <p:cNvPr id="5" name="TextBox 5"/>
            <p:cNvSpPr txBox="1"/>
            <p:nvPr/>
          </p:nvSpPr>
          <p:spPr>
            <a:xfrm>
              <a:off x="0" y="-19050"/>
              <a:ext cx="10817416" cy="9372287"/>
            </a:xfrm>
            <a:prstGeom prst="rect">
              <a:avLst/>
            </a:prstGeom>
          </p:spPr>
          <p:txBody>
            <a:bodyPr lIns="50800" tIns="50800" rIns="50800" bIns="50800" rtlCol="0" anchor="ctr"/>
            <a:lstStyle/>
            <a:p>
              <a:pPr algn="ctr">
                <a:lnSpc>
                  <a:spcPts val="3422"/>
                </a:lnSpc>
              </a:pPr>
              <a:r>
                <a:rPr lang="en-US" sz="2852" b="1">
                  <a:solidFill>
                    <a:srgbClr val="141414"/>
                  </a:solidFill>
                  <a:latin typeface="Arial Bold"/>
                  <a:ea typeface="Arial Bold"/>
                  <a:cs typeface="Arial Bold"/>
                  <a:sym typeface="Arial Bold"/>
                </a:rPr>
                <a:t>SELL YOUR STORY</a:t>
              </a:r>
            </a:p>
            <a:p>
              <a:pPr algn="l">
                <a:lnSpc>
                  <a:spcPts val="3422"/>
                </a:lnSpc>
              </a:pPr>
              <a:endParaRPr lang="en-US" sz="2852" b="1">
                <a:solidFill>
                  <a:srgbClr val="141414"/>
                </a:solidFill>
                <a:latin typeface="Arial Bold"/>
                <a:ea typeface="Arial Bold"/>
                <a:cs typeface="Arial Bold"/>
                <a:sym typeface="Arial Bold"/>
              </a:endParaRPr>
            </a:p>
            <a:p>
              <a:pPr marL="518565" lvl="1" indent="-259282" algn="l">
                <a:lnSpc>
                  <a:spcPts val="2882"/>
                </a:lnSpc>
                <a:buFont typeface="Arial"/>
                <a:buChar char="•"/>
              </a:pPr>
              <a:r>
                <a:rPr lang="en-US" sz="2401">
                  <a:solidFill>
                    <a:srgbClr val="141414"/>
                  </a:solidFill>
                  <a:latin typeface="Arial"/>
                  <a:ea typeface="Arial"/>
                  <a:cs typeface="Arial"/>
                  <a:sym typeface="Arial"/>
                </a:rPr>
                <a:t>After Smash finds out about portable batteries…</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Things get worse when…</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The biggest moment is…</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In the end…</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You should fund our ending because…</a:t>
              </a:r>
            </a:p>
          </p:txBody>
        </p:sp>
      </p:grpSp>
      <p:grpSp>
        <p:nvGrpSpPr>
          <p:cNvPr id="6" name="Group 6"/>
          <p:cNvGrpSpPr/>
          <p:nvPr/>
        </p:nvGrpSpPr>
        <p:grpSpPr>
          <a:xfrm>
            <a:off x="9327023" y="1777327"/>
            <a:ext cx="8113062" cy="7014928"/>
            <a:chOff x="0" y="0"/>
            <a:chExt cx="10817416" cy="9353237"/>
          </a:xfrm>
        </p:grpSpPr>
        <p:sp>
          <p:nvSpPr>
            <p:cNvPr id="7" name="Freeform 7"/>
            <p:cNvSpPr/>
            <p:nvPr/>
          </p:nvSpPr>
          <p:spPr>
            <a:xfrm>
              <a:off x="0" y="0"/>
              <a:ext cx="10817479" cy="9353300"/>
            </a:xfrm>
            <a:custGeom>
              <a:avLst/>
              <a:gdLst/>
              <a:ahLst/>
              <a:cxnLst/>
              <a:rect l="l" t="t" r="r" b="b"/>
              <a:pathLst>
                <a:path w="10817479" h="9353300">
                  <a:moveTo>
                    <a:pt x="0" y="1558926"/>
                  </a:moveTo>
                  <a:cubicBezTo>
                    <a:pt x="0" y="697992"/>
                    <a:pt x="697992" y="0"/>
                    <a:pt x="1558925" y="0"/>
                  </a:cubicBezTo>
                  <a:lnTo>
                    <a:pt x="9258554" y="0"/>
                  </a:lnTo>
                  <a:cubicBezTo>
                    <a:pt x="10119487" y="0"/>
                    <a:pt x="10817479" y="697992"/>
                    <a:pt x="10817479" y="1558926"/>
                  </a:cubicBezTo>
                  <a:lnTo>
                    <a:pt x="10817479" y="7794375"/>
                  </a:lnTo>
                  <a:cubicBezTo>
                    <a:pt x="10817479" y="8655308"/>
                    <a:pt x="10119487" y="9353300"/>
                    <a:pt x="9258554" y="9353300"/>
                  </a:cubicBezTo>
                  <a:lnTo>
                    <a:pt x="1558925" y="9353300"/>
                  </a:lnTo>
                  <a:cubicBezTo>
                    <a:pt x="697992" y="9353300"/>
                    <a:pt x="0" y="8655309"/>
                    <a:pt x="0" y="7794375"/>
                  </a:cubicBezTo>
                  <a:close/>
                </a:path>
              </a:pathLst>
            </a:custGeom>
            <a:solidFill>
              <a:srgbClr val="F2F2F2"/>
            </a:solidFill>
            <a:ln w="14299" cap="sq">
              <a:solidFill>
                <a:srgbClr val="CDCDCD"/>
              </a:solidFill>
              <a:prstDash val="solid"/>
              <a:miter/>
            </a:ln>
          </p:spPr>
          <p:txBody>
            <a:bodyPr/>
            <a:lstStyle/>
            <a:p>
              <a:endParaRPr lang="en-AU"/>
            </a:p>
          </p:txBody>
        </p:sp>
        <p:sp>
          <p:nvSpPr>
            <p:cNvPr id="8" name="TextBox 8"/>
            <p:cNvSpPr txBox="1"/>
            <p:nvPr/>
          </p:nvSpPr>
          <p:spPr>
            <a:xfrm>
              <a:off x="0" y="-19050"/>
              <a:ext cx="10817416" cy="9372287"/>
            </a:xfrm>
            <a:prstGeom prst="rect">
              <a:avLst/>
            </a:prstGeom>
          </p:spPr>
          <p:txBody>
            <a:bodyPr lIns="50800" tIns="50800" rIns="50800" bIns="50800" rtlCol="0" anchor="ctr"/>
            <a:lstStyle/>
            <a:p>
              <a:pPr algn="ctr">
                <a:lnSpc>
                  <a:spcPts val="3422"/>
                </a:lnSpc>
              </a:pPr>
              <a:r>
                <a:rPr lang="en-US" sz="2852" b="1">
                  <a:solidFill>
                    <a:srgbClr val="141414"/>
                  </a:solidFill>
                  <a:latin typeface="Arial Bold"/>
                  <a:ea typeface="Arial Bold"/>
                  <a:cs typeface="Arial Bold"/>
                  <a:sym typeface="Arial Bold"/>
                </a:rPr>
                <a:t>THE PIXAR EXECUTIVE IS LISTENING FOR</a:t>
              </a:r>
            </a:p>
            <a:p>
              <a:pPr algn="l">
                <a:lnSpc>
                  <a:spcPts val="3422"/>
                </a:lnSpc>
              </a:pPr>
              <a:endParaRPr lang="en-US" sz="2852" b="1">
                <a:solidFill>
                  <a:srgbClr val="141414"/>
                </a:solidFill>
                <a:latin typeface="Arial Bold"/>
                <a:ea typeface="Arial Bold"/>
                <a:cs typeface="Arial Bold"/>
                <a:sym typeface="Arial Bold"/>
              </a:endParaRPr>
            </a:p>
            <a:p>
              <a:pPr marL="518565" lvl="1" indent="-259282" algn="l">
                <a:lnSpc>
                  <a:spcPts val="2882"/>
                </a:lnSpc>
                <a:buFont typeface="Arial"/>
                <a:buChar char="•"/>
              </a:pPr>
              <a:r>
                <a:rPr lang="en-US" sz="2401">
                  <a:solidFill>
                    <a:srgbClr val="141414"/>
                  </a:solidFill>
                  <a:latin typeface="Arial"/>
                  <a:ea typeface="Arial"/>
                  <a:cs typeface="Arial"/>
                  <a:sym typeface="Arial"/>
                </a:rPr>
                <a:t>Does it fit the story we watched?</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Is it appropriate for the right audience?</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Is there a strong climax?</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Does the resolution work?</a:t>
              </a:r>
            </a:p>
            <a:p>
              <a:pPr algn="l">
                <a:lnSpc>
                  <a:spcPts val="2882"/>
                </a:lnSpc>
              </a:pPr>
              <a:endParaRPr lang="en-US" sz="2401">
                <a:solidFill>
                  <a:srgbClr val="141414"/>
                </a:solidFill>
                <a:latin typeface="Arial"/>
                <a:ea typeface="Arial"/>
                <a:cs typeface="Arial"/>
                <a:sym typeface="Arial"/>
              </a:endParaRPr>
            </a:p>
            <a:p>
              <a:pPr marL="518565" lvl="1" indent="-259282" algn="l">
                <a:lnSpc>
                  <a:spcPts val="2882"/>
                </a:lnSpc>
                <a:buFont typeface="Arial"/>
                <a:buChar char="•"/>
              </a:pPr>
              <a:r>
                <a:rPr lang="en-US" sz="2401">
                  <a:solidFill>
                    <a:srgbClr val="141414"/>
                  </a:solidFill>
                  <a:latin typeface="Arial"/>
                  <a:ea typeface="Arial"/>
                  <a:cs typeface="Arial"/>
                  <a:sym typeface="Arial"/>
                </a:rPr>
                <a:t>Is the idea memorable?</a:t>
              </a:r>
            </a:p>
          </p:txBody>
        </p:sp>
      </p:grpSp>
      <p:grpSp>
        <p:nvGrpSpPr>
          <p:cNvPr id="9" name="Group 9"/>
          <p:cNvGrpSpPr/>
          <p:nvPr/>
        </p:nvGrpSpPr>
        <p:grpSpPr>
          <a:xfrm>
            <a:off x="823608" y="9128274"/>
            <a:ext cx="16609333" cy="617703"/>
            <a:chOff x="0" y="0"/>
            <a:chExt cx="22145777" cy="823603"/>
          </a:xfrm>
        </p:grpSpPr>
        <p:sp>
          <p:nvSpPr>
            <p:cNvPr id="10" name="Freeform 10"/>
            <p:cNvSpPr/>
            <p:nvPr/>
          </p:nvSpPr>
          <p:spPr>
            <a:xfrm>
              <a:off x="0" y="0"/>
              <a:ext cx="22145752" cy="823591"/>
            </a:xfrm>
            <a:custGeom>
              <a:avLst/>
              <a:gdLst/>
              <a:ahLst/>
              <a:cxnLst/>
              <a:rect l="l" t="t" r="r" b="b"/>
              <a:pathLst>
                <a:path w="22145752" h="823591">
                  <a:moveTo>
                    <a:pt x="0" y="0"/>
                  </a:moveTo>
                  <a:lnTo>
                    <a:pt x="22145752" y="0"/>
                  </a:lnTo>
                  <a:lnTo>
                    <a:pt x="22145752" y="823591"/>
                  </a:lnTo>
                  <a:lnTo>
                    <a:pt x="0" y="823591"/>
                  </a:lnTo>
                  <a:close/>
                </a:path>
              </a:pathLst>
            </a:custGeom>
            <a:solidFill>
              <a:srgbClr val="141414"/>
            </a:solidFill>
          </p:spPr>
          <p:txBody>
            <a:bodyPr/>
            <a:lstStyle/>
            <a:p>
              <a:endParaRPr lang="en-AU"/>
            </a:p>
          </p:txBody>
        </p:sp>
        <p:sp>
          <p:nvSpPr>
            <p:cNvPr id="11" name="TextBox 11"/>
            <p:cNvSpPr txBox="1"/>
            <p:nvPr/>
          </p:nvSpPr>
          <p:spPr>
            <a:xfrm>
              <a:off x="0" y="-9525"/>
              <a:ext cx="22145777" cy="833128"/>
            </a:xfrm>
            <a:prstGeom prst="rect">
              <a:avLst/>
            </a:prstGeom>
          </p:spPr>
          <p:txBody>
            <a:bodyPr lIns="50800" tIns="50800" rIns="50800" bIns="50800" rtlCol="0" anchor="ctr"/>
            <a:lstStyle/>
            <a:p>
              <a:pPr algn="ctr">
                <a:lnSpc>
                  <a:spcPts val="2521"/>
                </a:lnSpc>
              </a:pPr>
              <a:r>
                <a:rPr lang="en-US" sz="2101" b="1">
                  <a:solidFill>
                    <a:srgbClr val="FFFFFF"/>
                  </a:solidFill>
                  <a:latin typeface="Arial Bold"/>
                  <a:ea typeface="Arial Bold"/>
                  <a:cs typeface="Arial Bold"/>
                  <a:sym typeface="Arial Bold"/>
                </a:rPr>
                <a:t>You take the same elevator as the executive. You have 30 seconds to pitch your story to her. Go!</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306</Words>
  <Application>Microsoft Office PowerPoint</Application>
  <PresentationFormat>Custom</PresentationFormat>
  <Paragraphs>41</Paragraphs>
  <Slides>3</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Calibri</vt:lpstr>
      <vt:lpstr>Arial</vt:lpstr>
      <vt:lpstr>Arial Bold</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Write it Right Writing Presentation</dc:title>
  <cp:lastModifiedBy>Ornelas, Jessica</cp:lastModifiedBy>
  <cp:revision>2</cp:revision>
  <dcterms:created xsi:type="dcterms:W3CDTF">2006-08-16T00:00:00Z</dcterms:created>
  <dcterms:modified xsi:type="dcterms:W3CDTF">2026-08-27T01:38:10Z</dcterms:modified>
  <dc:identifier>DAHTbxA0-II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45667-9c39-466e-8f21-c8569ec3d487_Enabled">
    <vt:lpwstr>true</vt:lpwstr>
  </property>
  <property fmtid="{D5CDD505-2E9C-101B-9397-08002B2CF9AE}" pid="3" name="MSIP_Label_2ff45667-9c39-466e-8f21-c8569ec3d487_SetDate">
    <vt:lpwstr>2026-08-27T01:24:47Z</vt:lpwstr>
  </property>
  <property fmtid="{D5CDD505-2E9C-101B-9397-08002B2CF9AE}" pid="4" name="MSIP_Label_2ff45667-9c39-466e-8f21-c8569ec3d487_Method">
    <vt:lpwstr>Standard</vt:lpwstr>
  </property>
  <property fmtid="{D5CDD505-2E9C-101B-9397-08002B2CF9AE}" pid="5" name="MSIP_Label_2ff45667-9c39-466e-8f21-c8569ec3d487_Name">
    <vt:lpwstr>OFFICIAL - NO MARKING</vt:lpwstr>
  </property>
  <property fmtid="{D5CDD505-2E9C-101B-9397-08002B2CF9AE}" pid="6" name="MSIP_Label_2ff45667-9c39-466e-8f21-c8569ec3d487_SiteId">
    <vt:lpwstr>f1d4a832-6c21-4475-9bf4-8cc7e9044a29</vt:lpwstr>
  </property>
  <property fmtid="{D5CDD505-2E9C-101B-9397-08002B2CF9AE}" pid="7" name="MSIP_Label_2ff45667-9c39-466e-8f21-c8569ec3d487_ActionId">
    <vt:lpwstr>af472386-131d-4cbe-a473-9dcf8438b5b5</vt:lpwstr>
  </property>
  <property fmtid="{D5CDD505-2E9C-101B-9397-08002B2CF9AE}" pid="8" name="MSIP_Label_2ff45667-9c39-466e-8f21-c8569ec3d487_ContentBits">
    <vt:lpwstr>0</vt:lpwstr>
  </property>
  <property fmtid="{D5CDD505-2E9C-101B-9397-08002B2CF9AE}" pid="9" name="MSIP_Label_2ff45667-9c39-466e-8f21-c8569ec3d487_Tag">
    <vt:lpwstr>10, 3, 0, 1</vt:lpwstr>
  </property>
</Properties>
</file>