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Nunito"/>
      <p:regular r:id="rId26"/>
      <p:bold r:id="rId27"/>
      <p:italic r:id="rId28"/>
      <p:boldItalic r:id="rId29"/>
    </p:embeddedFont>
    <p:embeddedFont>
      <p:font typeface="Nunito ExtraBold"/>
      <p:bold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Nunito-regular.fntdata"/><Relationship Id="rId25" Type="http://schemas.openxmlformats.org/officeDocument/2006/relationships/slide" Target="slides/slide19.xml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Nuni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ExtraBold-boldItalic.fntdata"/><Relationship Id="rId30" Type="http://schemas.openxmlformats.org/officeDocument/2006/relationships/font" Target="fonts/NunitoExtraBol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b9aa3cf2a_3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8b9aa3cf2a_3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8b9aa3cf2a_3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8b9aa3cf2a_3_6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b9aa3cf2a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8b9aa3cf2a_3_7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b9aa3cf2a_3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8b9aa3cf2a_3_8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b4040fd5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fb4040fd5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b9aa3cf2a_3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8b9aa3cf2a_3_12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b4040fd5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fb4040fd5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4040fd5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fb4040fd5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b9aa3cf2a_3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8b9aa3cf2a_3_21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b9aa3cf2a_3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38b9aa3cf2a_3_11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09e2a3c61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409e2a3c61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8b9aa3cf2a_3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8b9aa3cf2a_3_23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409e2a3c61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409e2a3c61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b9aa3cf2a_3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8b9aa3cf2a_3_26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8b9aa3cf2a_3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8b9aa3cf2a_3_24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8b9aa3cf2a_3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38b9aa3cf2a_3_28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b9aa3cf2a_3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8b9aa3cf2a_3_29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8b9aa3cf2a_3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8b9aa3cf2a_3_3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8b9aa3cf2a_3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8b9aa3cf2a_3_32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3" name="Google Shape;6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/>
          <p:nvPr/>
        </p:nvSpPr>
        <p:spPr>
          <a:xfrm>
            <a:off x="7143750" y="-285750"/>
            <a:ext cx="2476500" cy="2476500"/>
          </a:xfrm>
          <a:prstGeom prst="ellipse">
            <a:avLst/>
          </a:prstGeom>
          <a:solidFill>
            <a:srgbClr val="FCE7F3">
              <a:alpha val="70196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5"/>
          <p:cNvSpPr/>
          <p:nvPr/>
        </p:nvSpPr>
        <p:spPr>
          <a:xfrm>
            <a:off x="-762000" y="3048000"/>
            <a:ext cx="3048000" cy="3048000"/>
          </a:xfrm>
          <a:prstGeom prst="ellipse">
            <a:avLst/>
          </a:prstGeom>
          <a:solidFill>
            <a:srgbClr val="EEF2F6">
              <a:alpha val="8000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5"/>
          <p:cNvSpPr/>
          <p:nvPr/>
        </p:nvSpPr>
        <p:spPr>
          <a:xfrm>
            <a:off x="2190750" y="666750"/>
            <a:ext cx="952500" cy="952500"/>
          </a:xfrm>
          <a:prstGeom prst="ellipse">
            <a:avLst/>
          </a:prstGeom>
          <a:solidFill>
            <a:srgbClr val="FEF08A">
              <a:alpha val="50196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5"/>
          <p:cNvSpPr/>
          <p:nvPr/>
        </p:nvSpPr>
        <p:spPr>
          <a:xfrm>
            <a:off x="6000750" y="666750"/>
            <a:ext cx="952500" cy="952500"/>
          </a:xfrm>
          <a:prstGeom prst="ellipse">
            <a:avLst/>
          </a:prstGeom>
          <a:solidFill>
            <a:srgbClr val="CCFBF1">
              <a:alpha val="50196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/>
          <p:nvPr/>
        </p:nvSpPr>
        <p:spPr>
          <a:xfrm>
            <a:off x="952500" y="1238250"/>
            <a:ext cx="3429000" cy="3429000"/>
          </a:xfrm>
          <a:prstGeom prst="roundRect">
            <a:avLst>
              <a:gd fmla="val 6666" name="adj"/>
            </a:avLst>
          </a:prstGeom>
          <a:solidFill>
            <a:srgbClr val="FFFBEB"/>
          </a:solidFill>
          <a:ln cap="flat" cmpd="sng" w="28575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5"/>
          <p:cNvSpPr/>
          <p:nvPr/>
        </p:nvSpPr>
        <p:spPr>
          <a:xfrm>
            <a:off x="4762500" y="1238250"/>
            <a:ext cx="3429000" cy="3429000"/>
          </a:xfrm>
          <a:prstGeom prst="roundRect">
            <a:avLst>
              <a:gd fmla="val 6666" name="adj"/>
            </a:avLst>
          </a:prstGeom>
          <a:solidFill>
            <a:srgbClr val="F0FDFA"/>
          </a:solidFill>
          <a:ln cap="flat" cmpd="sng" w="28575">
            <a:solidFill>
              <a:srgbClr val="99F6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5"/>
          <p:cNvSpPr/>
          <p:nvPr/>
        </p:nvSpPr>
        <p:spPr>
          <a:xfrm>
            <a:off x="4476750" y="428625"/>
            <a:ext cx="190500" cy="1905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lnTo>
                  <a:pt x="78000" y="42000"/>
                </a:lnTo>
                <a:lnTo>
                  <a:pt x="120000" y="60000"/>
                </a:lnTo>
                <a:lnTo>
                  <a:pt x="78000" y="78000"/>
                </a:lnTo>
                <a:lnTo>
                  <a:pt x="60000" y="120000"/>
                </a:lnTo>
                <a:lnTo>
                  <a:pt x="42000" y="78000"/>
                </a:lnTo>
                <a:lnTo>
                  <a:pt x="0" y="60000"/>
                </a:lnTo>
                <a:lnTo>
                  <a:pt x="42000" y="42000"/>
                </a:lnTo>
                <a:close/>
              </a:path>
            </a:pathLst>
          </a:custGeom>
          <a:solidFill>
            <a:srgbClr val="FBBF2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5"/>
          <p:cNvSpPr/>
          <p:nvPr/>
        </p:nvSpPr>
        <p:spPr>
          <a:xfrm>
            <a:off x="1143000" y="1047750"/>
            <a:ext cx="152400" cy="152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lnTo>
                  <a:pt x="75000" y="37500"/>
                </a:lnTo>
                <a:lnTo>
                  <a:pt x="120000" y="60000"/>
                </a:lnTo>
                <a:lnTo>
                  <a:pt x="75000" y="82500"/>
                </a:lnTo>
                <a:lnTo>
                  <a:pt x="60000" y="120000"/>
                </a:lnTo>
                <a:lnTo>
                  <a:pt x="45000" y="82500"/>
                </a:lnTo>
                <a:lnTo>
                  <a:pt x="0" y="60000"/>
                </a:lnTo>
                <a:lnTo>
                  <a:pt x="45000" y="37500"/>
                </a:lnTo>
                <a:close/>
              </a:path>
            </a:pathLst>
          </a:custGeom>
          <a:solidFill>
            <a:srgbClr val="FBBF2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5"/>
          <p:cNvSpPr/>
          <p:nvPr/>
        </p:nvSpPr>
        <p:spPr>
          <a:xfrm>
            <a:off x="7810500" y="1428750"/>
            <a:ext cx="152400" cy="152400"/>
          </a:xfrm>
          <a:custGeom>
            <a:rect b="b" l="l" r="r" t="t"/>
            <a:pathLst>
              <a:path extrusionOk="0" h="120000" w="120000">
                <a:moveTo>
                  <a:pt x="60000" y="0"/>
                </a:moveTo>
                <a:lnTo>
                  <a:pt x="75000" y="37500"/>
                </a:lnTo>
                <a:lnTo>
                  <a:pt x="120000" y="60000"/>
                </a:lnTo>
                <a:lnTo>
                  <a:pt x="75000" y="82500"/>
                </a:lnTo>
                <a:lnTo>
                  <a:pt x="60000" y="120000"/>
                </a:lnTo>
                <a:lnTo>
                  <a:pt x="45000" y="82500"/>
                </a:lnTo>
                <a:lnTo>
                  <a:pt x="0" y="60000"/>
                </a:lnTo>
                <a:lnTo>
                  <a:pt x="45000" y="37500"/>
                </a:lnTo>
                <a:close/>
              </a:path>
            </a:pathLst>
          </a:custGeom>
          <a:solidFill>
            <a:srgbClr val="FCD34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5"/>
          <p:cNvSpPr txBox="1"/>
          <p:nvPr/>
        </p:nvSpPr>
        <p:spPr>
          <a:xfrm>
            <a:off x="1095375" y="1381125"/>
            <a:ext cx="3143400" cy="31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PERSON A</a:t>
            </a:r>
            <a:endParaRPr b="1" i="0" sz="180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Same world as you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Comes from the same place as you.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Likes the same music as you.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Plays the same games as you.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Shares your hobbies.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Interrupts when you talk.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Gets jealous if you do well.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Makes jokes at your expense.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" name="Google Shape;109;p25"/>
          <p:cNvSpPr txBox="1"/>
          <p:nvPr/>
        </p:nvSpPr>
        <p:spPr>
          <a:xfrm>
            <a:off x="4905375" y="1381125"/>
            <a:ext cx="3143400" cy="31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PERSON B</a:t>
            </a:r>
            <a:endParaRPr b="1" i="0" sz="180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Different world from you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Comes from a different place/country.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Likes different music.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Plays different games.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Has hobbies you do not share.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Listens when you talk.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Respects your opinions.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A"/>
                </a:solidFill>
                <a:latin typeface="Nunito"/>
                <a:ea typeface="Nunito"/>
                <a:cs typeface="Nunito"/>
                <a:sym typeface="Nunito"/>
              </a:rPr>
              <a:t>• Includes you. Can be trusted.</a:t>
            </a:r>
            <a:endParaRPr b="0" i="0" sz="1050" u="none" cap="none" strike="noStrike">
              <a:solidFill>
                <a:srgbClr val="1A1A1A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2667000" y="428625"/>
            <a:ext cx="3810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33333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Voting</a:t>
            </a:r>
            <a:endParaRPr b="0" i="0" sz="2800" u="none" cap="none" strike="noStrike">
              <a:solidFill>
                <a:srgbClr val="33333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6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6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6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6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1</a:t>
            </a:r>
            <a:endParaRPr/>
          </a:p>
        </p:txBody>
      </p:sp>
      <p:sp>
        <p:nvSpPr>
          <p:cNvPr id="120" name="Google Shape;120;p26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Friendship ingredients</a:t>
            </a:r>
            <a:endParaRPr/>
          </a:p>
        </p:txBody>
      </p:sp>
      <p:sp>
        <p:nvSpPr>
          <p:cNvPr id="121" name="Google Shape;121;p26"/>
          <p:cNvSpPr/>
          <p:nvPr/>
        </p:nvSpPr>
        <p:spPr>
          <a:xfrm>
            <a:off x="822960" y="1325880"/>
            <a:ext cx="7498079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1097280" y="1600200"/>
            <a:ext cx="694944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Choose FIVE in your notebook.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   Same hobbies   Loyalty   Humour   Same music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Respect   Honesty   Shared experiences   Encouragement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Similar personality   Acceptance   Reliability   Having fun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Listening   Same background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Then, as a group, agree on THREE and be ready to explain why.</a:t>
            </a:r>
            <a:endParaRPr/>
          </a:p>
        </p:txBody>
      </p:sp>
      <p:sp>
        <p:nvSpPr>
          <p:cNvPr id="123" name="Google Shape;123;p26"/>
          <p:cNvSpPr txBox="1"/>
          <p:nvPr/>
        </p:nvSpPr>
        <p:spPr>
          <a:xfrm>
            <a:off x="1097280" y="4640580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Could two friends still have this quality with no shared hobbies?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7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7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7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7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1</a:t>
            </a:r>
            <a:endParaRPr/>
          </a:p>
        </p:txBody>
      </p:sp>
      <p:sp>
        <p:nvSpPr>
          <p:cNvPr id="133" name="Google Shape;133;p27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Group decision</a:t>
            </a:r>
            <a:endParaRPr/>
          </a:p>
        </p:txBody>
      </p:sp>
      <p:sp>
        <p:nvSpPr>
          <p:cNvPr id="134" name="Google Shape;134;p27"/>
          <p:cNvSpPr/>
          <p:nvPr/>
        </p:nvSpPr>
        <p:spPr>
          <a:xfrm>
            <a:off x="822960" y="1325880"/>
            <a:ext cx="7498079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7"/>
          <p:cNvSpPr txBox="1"/>
          <p:nvPr/>
        </p:nvSpPr>
        <p:spPr>
          <a:xfrm>
            <a:off x="1097280" y="1600200"/>
            <a:ext cx="694944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Agree on your group’s final three friendship ingredients.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1. __________________ because ______________________________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2. __________________ because ______________________________</a:t>
            </a: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3. __________________ because ______________________________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8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8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8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8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1</a:t>
            </a:r>
            <a:endParaRPr/>
          </a:p>
        </p:txBody>
      </p:sp>
      <p:sp>
        <p:nvSpPr>
          <p:cNvPr id="145" name="Google Shape;145;p28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Jess and Leslie</a:t>
            </a:r>
            <a:endParaRPr/>
          </a:p>
        </p:txBody>
      </p:sp>
      <p:sp>
        <p:nvSpPr>
          <p:cNvPr id="146" name="Google Shape;146;p28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8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8"/>
          <p:cNvSpPr txBox="1"/>
          <p:nvPr/>
        </p:nvSpPr>
        <p:spPr>
          <a:xfrm>
            <a:off x="79552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WHAT THEY HAVE IN COMMON</a:t>
            </a:r>
            <a:endParaRPr/>
          </a:p>
        </p:txBody>
      </p:sp>
      <p:sp>
        <p:nvSpPr>
          <p:cNvPr id="149" name="Google Shape;149;p28"/>
          <p:cNvSpPr txBox="1"/>
          <p:nvPr/>
        </p:nvSpPr>
        <p:spPr>
          <a:xfrm>
            <a:off x="795528" y="1938528"/>
            <a:ext cx="3415284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Add examples from the novel.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Think about: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feeling like outsiders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imagination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Terabithia</a:t>
            </a:r>
            <a:endParaRPr/>
          </a:p>
        </p:txBody>
      </p:sp>
      <p:sp>
        <p:nvSpPr>
          <p:cNvPr id="150" name="Google Shape;150;p28"/>
          <p:cNvSpPr txBox="1"/>
          <p:nvPr/>
        </p:nvSpPr>
        <p:spPr>
          <a:xfrm>
            <a:off x="493318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HOW THEY TREAT EACH OTHER</a:t>
            </a:r>
            <a:endParaRPr/>
          </a:p>
        </p:txBody>
      </p:sp>
      <p:sp>
        <p:nvSpPr>
          <p:cNvPr id="151" name="Google Shape;151;p28"/>
          <p:cNvSpPr txBox="1"/>
          <p:nvPr/>
        </p:nvSpPr>
        <p:spPr>
          <a:xfrm>
            <a:off x="4933188" y="1938528"/>
            <a:ext cx="3415284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Add examples from the novel.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Think about: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listening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encouragement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acceptance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trust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• taking each other seriously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/>
          <p:nvPr/>
        </p:nvSpPr>
        <p:spPr>
          <a:xfrm>
            <a:off x="7909560" y="-411480"/>
            <a:ext cx="1737300" cy="173730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9"/>
          <p:cNvSpPr/>
          <p:nvPr/>
        </p:nvSpPr>
        <p:spPr>
          <a:xfrm>
            <a:off x="-594360" y="3817620"/>
            <a:ext cx="2011800" cy="201180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9"/>
          <p:cNvSpPr/>
          <p:nvPr/>
        </p:nvSpPr>
        <p:spPr>
          <a:xfrm>
            <a:off x="2240280" y="658368"/>
            <a:ext cx="347400" cy="347400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9"/>
          <p:cNvSpPr/>
          <p:nvPr/>
        </p:nvSpPr>
        <p:spPr>
          <a:xfrm>
            <a:off x="6720840" y="658368"/>
            <a:ext cx="347400" cy="347400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9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/>
          </a:p>
        </p:txBody>
      </p:sp>
      <p:sp>
        <p:nvSpPr>
          <p:cNvPr id="161" name="Google Shape;161;p29"/>
          <p:cNvSpPr txBox="1"/>
          <p:nvPr/>
        </p:nvSpPr>
        <p:spPr>
          <a:xfrm>
            <a:off x="1280160" y="256032"/>
            <a:ext cx="65838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Which quality matters most?</a:t>
            </a:r>
            <a:endParaRPr/>
          </a:p>
        </p:txBody>
      </p:sp>
      <p:sp>
        <p:nvSpPr>
          <p:cNvPr id="162" name="Google Shape;162;p29"/>
          <p:cNvSpPr/>
          <p:nvPr/>
        </p:nvSpPr>
        <p:spPr>
          <a:xfrm>
            <a:off x="59436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9"/>
          <p:cNvSpPr/>
          <p:nvPr/>
        </p:nvSpPr>
        <p:spPr>
          <a:xfrm>
            <a:off x="473202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9"/>
          <p:cNvSpPr txBox="1"/>
          <p:nvPr/>
        </p:nvSpPr>
        <p:spPr>
          <a:xfrm>
            <a:off x="79552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SITUATION</a:t>
            </a:r>
            <a:endParaRPr/>
          </a:p>
        </p:txBody>
      </p:sp>
      <p:sp>
        <p:nvSpPr>
          <p:cNvPr id="165" name="Google Shape;165;p29"/>
          <p:cNvSpPr txBox="1"/>
          <p:nvPr/>
        </p:nvSpPr>
        <p:spPr>
          <a:xfrm>
            <a:off x="795528" y="1938528"/>
            <a:ext cx="3415200" cy="17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1E1E1E"/>
                </a:solidFill>
              </a:rPr>
              <a:t>Your friend is really excited about something you do not care about.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Which friendship qualit</a:t>
            </a:r>
            <a:r>
              <a:rPr lang="en" sz="1500">
                <a:solidFill>
                  <a:srgbClr val="1E1E1E"/>
                </a:solidFill>
              </a:rPr>
              <a:t>ies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matters most here?</a:t>
            </a:r>
            <a:r>
              <a:rPr lang="en" sz="1500">
                <a:solidFill>
                  <a:srgbClr val="1E1E1E"/>
                </a:solidFill>
              </a:rPr>
              <a:t> You can choose more than one.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Explain why.</a:t>
            </a:r>
            <a:endParaRPr sz="1800"/>
          </a:p>
        </p:txBody>
      </p:sp>
      <p:sp>
        <p:nvSpPr>
          <p:cNvPr id="166" name="Google Shape;166;p29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QUALITY BANK</a:t>
            </a:r>
            <a:endParaRPr/>
          </a:p>
        </p:txBody>
      </p:sp>
      <p:sp>
        <p:nvSpPr>
          <p:cNvPr id="167" name="Google Shape;167;p29"/>
          <p:cNvSpPr txBox="1"/>
          <p:nvPr/>
        </p:nvSpPr>
        <p:spPr>
          <a:xfrm>
            <a:off x="4933226" y="1874528"/>
            <a:ext cx="34152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 — </a:t>
            </a:r>
            <a:r>
              <a:rPr lang="en" sz="1500">
                <a:solidFill>
                  <a:srgbClr val="1E1E1E"/>
                </a:solidFill>
              </a:rPr>
              <a:t>They can count on you.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LOYALTY — </a:t>
            </a:r>
            <a:r>
              <a:rPr lang="en" sz="1500">
                <a:solidFill>
                  <a:srgbClr val="1E1E1E"/>
                </a:solidFill>
              </a:rPr>
              <a:t>You stick by them.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ACCEPTANCE — </a:t>
            </a:r>
            <a:r>
              <a:rPr lang="en" sz="1500">
                <a:solidFill>
                  <a:srgbClr val="1E1E1E"/>
                </a:solidFill>
              </a:rPr>
              <a:t>You let them be themselves.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ENCOURAGEMENT — </a:t>
            </a:r>
            <a:r>
              <a:rPr lang="en" sz="1500">
                <a:solidFill>
                  <a:srgbClr val="1E1E1E"/>
                </a:solidFill>
              </a:rPr>
              <a:t>You help them try what they want to do.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RESPECT — </a:t>
            </a:r>
            <a:r>
              <a:rPr lang="en" sz="1500">
                <a:solidFill>
                  <a:srgbClr val="1E1E1E"/>
                </a:solidFill>
              </a:rPr>
              <a:t>You take them seriously.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SUPPORT — </a:t>
            </a:r>
            <a:r>
              <a:rPr lang="en" sz="1500">
                <a:solidFill>
                  <a:srgbClr val="1E1E1E"/>
                </a:solidFill>
              </a:rPr>
              <a:t>You help them when they need.</a:t>
            </a:r>
            <a:endParaRPr sz="15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E1E1E"/>
                </a:solidFill>
              </a:rPr>
              <a:t>LISTENING — You actively listen without interrupting.</a:t>
            </a:r>
            <a:endParaRPr sz="1500">
              <a:solidFill>
                <a:srgbClr val="1E1E1E"/>
              </a:solidFill>
            </a:endParaRPr>
          </a:p>
        </p:txBody>
      </p:sp>
      <p:sp>
        <p:nvSpPr>
          <p:cNvPr id="168" name="Google Shape;168;p29"/>
          <p:cNvSpPr txBox="1"/>
          <p:nvPr/>
        </p:nvSpPr>
        <p:spPr>
          <a:xfrm>
            <a:off x="3055925" y="855150"/>
            <a:ext cx="3471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Write in your workbook.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0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0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/>
          </a:p>
        </p:txBody>
      </p:sp>
      <p:sp>
        <p:nvSpPr>
          <p:cNvPr id="178" name="Google Shape;178;p30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Which quality matters most?</a:t>
            </a:r>
            <a:endParaRPr/>
          </a:p>
        </p:txBody>
      </p:sp>
      <p:sp>
        <p:nvSpPr>
          <p:cNvPr id="179" name="Google Shape;179;p30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0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79552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SITUATION</a:t>
            </a:r>
            <a:endParaRPr/>
          </a:p>
        </p:txBody>
      </p:sp>
      <p:sp>
        <p:nvSpPr>
          <p:cNvPr id="182" name="Google Shape;182;p30"/>
          <p:cNvSpPr txBox="1"/>
          <p:nvPr/>
        </p:nvSpPr>
        <p:spPr>
          <a:xfrm>
            <a:off x="795528" y="1938528"/>
            <a:ext cx="34152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</a:rPr>
              <a:t>Your friend </a:t>
            </a:r>
            <a:r>
              <a:rPr b="1" lang="en" sz="1500">
                <a:solidFill>
                  <a:srgbClr val="1E1E1E"/>
                </a:solidFill>
              </a:rPr>
              <a:t>is upset because they studied hard but had a lower grade than they expected.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Which friendship qualities matters most here? You can choose more than one.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Explain why.</a:t>
            </a:r>
            <a:endParaRPr sz="1800"/>
          </a:p>
        </p:txBody>
      </p:sp>
      <p:sp>
        <p:nvSpPr>
          <p:cNvPr id="183" name="Google Shape;183;p30"/>
          <p:cNvSpPr txBox="1"/>
          <p:nvPr/>
        </p:nvSpPr>
        <p:spPr>
          <a:xfrm>
            <a:off x="493318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QUALITY BANK</a:t>
            </a:r>
            <a:endParaRPr/>
          </a:p>
        </p:txBody>
      </p:sp>
      <p:sp>
        <p:nvSpPr>
          <p:cNvPr id="184" name="Google Shape;184;p30"/>
          <p:cNvSpPr txBox="1"/>
          <p:nvPr/>
        </p:nvSpPr>
        <p:spPr>
          <a:xfrm>
            <a:off x="4933226" y="1874528"/>
            <a:ext cx="34152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— </a:t>
            </a:r>
            <a:r>
              <a:rPr lang="en" sz="1500">
                <a:solidFill>
                  <a:srgbClr val="1E1E1E"/>
                </a:solidFill>
              </a:rPr>
              <a:t>They can count on you.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LOYALTY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— </a:t>
            </a:r>
            <a:r>
              <a:rPr lang="en" sz="1500">
                <a:solidFill>
                  <a:srgbClr val="1E1E1E"/>
                </a:solidFill>
              </a:rPr>
              <a:t>You stick by them.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ACCEPTANCE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— </a:t>
            </a:r>
            <a:r>
              <a:rPr lang="en" sz="1500">
                <a:solidFill>
                  <a:srgbClr val="1E1E1E"/>
                </a:solidFill>
              </a:rPr>
              <a:t>You let them be themselves.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ENCOURAGEMENT — </a:t>
            </a:r>
            <a:r>
              <a:rPr lang="en" sz="1500">
                <a:solidFill>
                  <a:srgbClr val="1E1E1E"/>
                </a:solidFill>
              </a:rPr>
              <a:t>You help them try what they want to do.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RESPECT — </a:t>
            </a:r>
            <a:r>
              <a:rPr lang="en" sz="1500">
                <a:solidFill>
                  <a:srgbClr val="1E1E1E"/>
                </a:solidFill>
              </a:rPr>
              <a:t>You take them seriously.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— </a:t>
            </a:r>
            <a:r>
              <a:rPr lang="en" sz="1500">
                <a:solidFill>
                  <a:srgbClr val="1E1E1E"/>
                </a:solidFill>
              </a:rPr>
              <a:t>You help them when they need.</a:t>
            </a:r>
            <a:endParaRPr sz="15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E1E1E"/>
                </a:solidFill>
              </a:rPr>
              <a:t>LISTENING — You actively listen without interrupting.</a:t>
            </a:r>
            <a:endParaRPr sz="1500">
              <a:solidFill>
                <a:srgbClr val="1E1E1E"/>
              </a:solidFill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3055925" y="855150"/>
            <a:ext cx="3471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Write in your workbook.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>
            <a:off x="7909560" y="-411480"/>
            <a:ext cx="1737300" cy="173730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-594360" y="3817620"/>
            <a:ext cx="2011800" cy="201180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2240280" y="658368"/>
            <a:ext cx="347400" cy="347400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6720840" y="658368"/>
            <a:ext cx="347400" cy="347400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/>
          </a:p>
        </p:txBody>
      </p:sp>
      <p:sp>
        <p:nvSpPr>
          <p:cNvPr id="195" name="Google Shape;195;p31"/>
          <p:cNvSpPr txBox="1"/>
          <p:nvPr/>
        </p:nvSpPr>
        <p:spPr>
          <a:xfrm>
            <a:off x="1280160" y="256032"/>
            <a:ext cx="65838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Which quality matters most?</a:t>
            </a:r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59436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/>
          <p:nvPr/>
        </p:nvSpPr>
        <p:spPr>
          <a:xfrm>
            <a:off x="473202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1"/>
          <p:cNvSpPr txBox="1"/>
          <p:nvPr/>
        </p:nvSpPr>
        <p:spPr>
          <a:xfrm>
            <a:off x="79552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SITUATION</a:t>
            </a:r>
            <a:endParaRPr/>
          </a:p>
        </p:txBody>
      </p:sp>
      <p:sp>
        <p:nvSpPr>
          <p:cNvPr id="199" name="Google Shape;199;p31"/>
          <p:cNvSpPr txBox="1"/>
          <p:nvPr/>
        </p:nvSpPr>
        <p:spPr>
          <a:xfrm>
            <a:off x="795528" y="1938528"/>
            <a:ext cx="34152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</a:rPr>
              <a:t>Y</a:t>
            </a:r>
            <a:r>
              <a:rPr b="1" lang="en" sz="1500">
                <a:solidFill>
                  <a:srgbClr val="1E1E1E"/>
                </a:solidFill>
              </a:rPr>
              <a:t>our friend is excitedly talking about something they love that you don’t.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Which friendship qualities matters most here? You can choose more than one.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Explain why.</a:t>
            </a:r>
            <a:endParaRPr sz="1800"/>
          </a:p>
        </p:txBody>
      </p:sp>
      <p:sp>
        <p:nvSpPr>
          <p:cNvPr id="200" name="Google Shape;200;p31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QUALITY BANK</a:t>
            </a:r>
            <a:endParaRPr/>
          </a:p>
        </p:txBody>
      </p:sp>
      <p:sp>
        <p:nvSpPr>
          <p:cNvPr id="201" name="Google Shape;201;p31"/>
          <p:cNvSpPr txBox="1"/>
          <p:nvPr/>
        </p:nvSpPr>
        <p:spPr>
          <a:xfrm>
            <a:off x="4933226" y="1874528"/>
            <a:ext cx="34152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 — </a:t>
            </a:r>
            <a:r>
              <a:rPr lang="en" sz="1500">
                <a:solidFill>
                  <a:srgbClr val="1E1E1E"/>
                </a:solidFill>
              </a:rPr>
              <a:t>They can count on you.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LOYALTY — </a:t>
            </a:r>
            <a:r>
              <a:rPr lang="en" sz="1500">
                <a:solidFill>
                  <a:srgbClr val="1E1E1E"/>
                </a:solidFill>
              </a:rPr>
              <a:t>You stick by them.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ACCEPTANCE — </a:t>
            </a:r>
            <a:r>
              <a:rPr lang="en" sz="1500">
                <a:solidFill>
                  <a:srgbClr val="1E1E1E"/>
                </a:solidFill>
              </a:rPr>
              <a:t>You let them be themselves.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ENCOURAGEMENT — </a:t>
            </a:r>
            <a:r>
              <a:rPr lang="en" sz="1500">
                <a:solidFill>
                  <a:srgbClr val="1E1E1E"/>
                </a:solidFill>
              </a:rPr>
              <a:t>You help them try what they want to do.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RESPECT — </a:t>
            </a:r>
            <a:r>
              <a:rPr lang="en" sz="1500">
                <a:solidFill>
                  <a:srgbClr val="1E1E1E"/>
                </a:solidFill>
              </a:rPr>
              <a:t>You take them seriously.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SUPPORT — </a:t>
            </a:r>
            <a:r>
              <a:rPr lang="en" sz="1500">
                <a:solidFill>
                  <a:srgbClr val="1E1E1E"/>
                </a:solidFill>
              </a:rPr>
              <a:t>You help them when they need.</a:t>
            </a:r>
            <a:endParaRPr sz="15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E1E1E"/>
                </a:solidFill>
              </a:rPr>
              <a:t>LISTENING — You actively listen without interrupting.</a:t>
            </a:r>
            <a:endParaRPr sz="1500">
              <a:solidFill>
                <a:srgbClr val="1E1E1E"/>
              </a:solidFill>
            </a:endParaRPr>
          </a:p>
        </p:txBody>
      </p:sp>
      <p:sp>
        <p:nvSpPr>
          <p:cNvPr id="202" name="Google Shape;202;p31"/>
          <p:cNvSpPr txBox="1"/>
          <p:nvPr/>
        </p:nvSpPr>
        <p:spPr>
          <a:xfrm>
            <a:off x="3055925" y="855150"/>
            <a:ext cx="3471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Write in your workbook.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/>
          <p:nvPr/>
        </p:nvSpPr>
        <p:spPr>
          <a:xfrm>
            <a:off x="7909560" y="-411480"/>
            <a:ext cx="1737300" cy="173730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-594360" y="3817620"/>
            <a:ext cx="2011800" cy="201180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2240280" y="658368"/>
            <a:ext cx="347400" cy="347400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2"/>
          <p:cNvSpPr/>
          <p:nvPr/>
        </p:nvSpPr>
        <p:spPr>
          <a:xfrm>
            <a:off x="6720840" y="658368"/>
            <a:ext cx="347400" cy="347400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2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/>
          </a:p>
        </p:txBody>
      </p:sp>
      <p:sp>
        <p:nvSpPr>
          <p:cNvPr id="212" name="Google Shape;212;p32"/>
          <p:cNvSpPr txBox="1"/>
          <p:nvPr/>
        </p:nvSpPr>
        <p:spPr>
          <a:xfrm>
            <a:off x="1280160" y="256032"/>
            <a:ext cx="65838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Which quality matters most?</a:t>
            </a:r>
            <a:endParaRPr/>
          </a:p>
        </p:txBody>
      </p:sp>
      <p:sp>
        <p:nvSpPr>
          <p:cNvPr id="213" name="Google Shape;213;p32"/>
          <p:cNvSpPr/>
          <p:nvPr/>
        </p:nvSpPr>
        <p:spPr>
          <a:xfrm>
            <a:off x="59436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2"/>
          <p:cNvSpPr/>
          <p:nvPr/>
        </p:nvSpPr>
        <p:spPr>
          <a:xfrm>
            <a:off x="4732020" y="1325880"/>
            <a:ext cx="3817500" cy="313170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79552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SITUATION</a:t>
            </a:r>
            <a:endParaRPr/>
          </a:p>
        </p:txBody>
      </p:sp>
      <p:sp>
        <p:nvSpPr>
          <p:cNvPr id="216" name="Google Shape;216;p32"/>
          <p:cNvSpPr txBox="1"/>
          <p:nvPr/>
        </p:nvSpPr>
        <p:spPr>
          <a:xfrm>
            <a:off x="795528" y="1938528"/>
            <a:ext cx="34152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</a:rPr>
              <a:t>Y</a:t>
            </a:r>
            <a:r>
              <a:rPr b="1" lang="en" sz="1500">
                <a:solidFill>
                  <a:srgbClr val="1E1E1E"/>
                </a:solidFill>
              </a:rPr>
              <a:t>our friend has an injury and finds it hard to carry their backpack between classes.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Which friendship qualities matters most here? You can choose more than one.</a:t>
            </a:r>
            <a:endParaRPr sz="15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Explain why.</a:t>
            </a:r>
            <a:endParaRPr sz="1800"/>
          </a:p>
        </p:txBody>
      </p:sp>
      <p:sp>
        <p:nvSpPr>
          <p:cNvPr id="217" name="Google Shape;217;p32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QUALITY BANK</a:t>
            </a:r>
            <a:endParaRPr/>
          </a:p>
        </p:txBody>
      </p:sp>
      <p:sp>
        <p:nvSpPr>
          <p:cNvPr id="218" name="Google Shape;218;p32"/>
          <p:cNvSpPr txBox="1"/>
          <p:nvPr/>
        </p:nvSpPr>
        <p:spPr>
          <a:xfrm>
            <a:off x="4933226" y="1874528"/>
            <a:ext cx="3415200" cy="26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 — </a:t>
            </a:r>
            <a:r>
              <a:rPr lang="en" sz="1500">
                <a:solidFill>
                  <a:srgbClr val="1E1E1E"/>
                </a:solidFill>
              </a:rPr>
              <a:t>They can count on you.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LOYALTY — </a:t>
            </a:r>
            <a:r>
              <a:rPr lang="en" sz="1500">
                <a:solidFill>
                  <a:srgbClr val="1E1E1E"/>
                </a:solidFill>
              </a:rPr>
              <a:t>You stick by them.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ACCEPTANCE — </a:t>
            </a:r>
            <a:r>
              <a:rPr lang="en" sz="1500">
                <a:solidFill>
                  <a:srgbClr val="1E1E1E"/>
                </a:solidFill>
              </a:rPr>
              <a:t>You let them be themselves.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ENCOURAGEMENT — </a:t>
            </a:r>
            <a:r>
              <a:rPr lang="en" sz="1500">
                <a:solidFill>
                  <a:srgbClr val="1E1E1E"/>
                </a:solidFill>
              </a:rPr>
              <a:t>You help them try what they want to do.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RESPECT — </a:t>
            </a:r>
            <a:r>
              <a:rPr lang="en" sz="1500">
                <a:solidFill>
                  <a:srgbClr val="1E1E1E"/>
                </a:solidFill>
              </a:rPr>
              <a:t>You take them seriously.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SUPPORT — </a:t>
            </a:r>
            <a:r>
              <a:rPr lang="en" sz="1500">
                <a:solidFill>
                  <a:srgbClr val="1E1E1E"/>
                </a:solidFill>
              </a:rPr>
              <a:t>You help them when they need.</a:t>
            </a:r>
            <a:endParaRPr sz="15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E1E1E"/>
                </a:solidFill>
              </a:rPr>
              <a:t>LISTENING — You actively listen without interrupting.</a:t>
            </a:r>
            <a:endParaRPr sz="1500">
              <a:solidFill>
                <a:srgbClr val="1E1E1E"/>
              </a:solidFill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3055925" y="855150"/>
            <a:ext cx="34710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Write in your workbook.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What is hardest in a friendship?</a:t>
            </a:r>
            <a:endParaRPr/>
          </a:p>
        </p:txBody>
      </p:sp>
      <p:sp>
        <p:nvSpPr>
          <p:cNvPr id="229" name="Google Shape;229;p33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79552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CHOOSE ONE</a:t>
            </a:r>
            <a:endParaRPr/>
          </a:p>
        </p:txBody>
      </p:sp>
      <p:sp>
        <p:nvSpPr>
          <p:cNvPr id="232" name="Google Shape;232;p33"/>
          <p:cNvSpPr txBox="1"/>
          <p:nvPr/>
        </p:nvSpPr>
        <p:spPr>
          <a:xfrm>
            <a:off x="795528" y="1938528"/>
            <a:ext cx="3415200" cy="26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Trusting someone</a:t>
            </a:r>
            <a:b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Disagreeing</a:t>
            </a:r>
            <a:b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Apologising</a:t>
            </a:r>
            <a:endParaRPr b="0" i="0" u="none" cap="none" strike="noStrike">
              <a:solidFill>
                <a:srgbClr val="1E1E1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E1E1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>
                <a:solidFill>
                  <a:srgbClr val="1E1E1E"/>
                </a:solidFill>
              </a:rPr>
              <a:t>Including other people</a:t>
            </a:r>
            <a:br>
              <a:rPr lang="en">
                <a:solidFill>
                  <a:srgbClr val="1E1E1E"/>
                </a:solidFill>
              </a:rPr>
            </a:br>
            <a:br>
              <a:rPr lang="en">
                <a:solidFill>
                  <a:srgbClr val="1E1E1E"/>
                </a:solidFill>
              </a:rPr>
            </a:br>
            <a:r>
              <a:rPr lang="en">
                <a:solidFill>
                  <a:srgbClr val="1E1E1E"/>
                </a:solidFill>
              </a:rPr>
              <a:t>Accepting differences</a:t>
            </a:r>
            <a:br>
              <a:rPr lang="en">
                <a:solidFill>
                  <a:srgbClr val="1E1E1E"/>
                </a:solidFill>
              </a:rPr>
            </a:br>
            <a:br>
              <a:rPr lang="en">
                <a:solidFill>
                  <a:srgbClr val="1E1E1E"/>
                </a:solidFill>
              </a:rPr>
            </a:br>
            <a:r>
              <a:rPr lang="en">
                <a:solidFill>
                  <a:srgbClr val="1E1E1E"/>
                </a:solidFill>
              </a:rPr>
              <a:t>Standing up for someone</a:t>
            </a:r>
            <a:endParaRPr sz="1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E1E1E"/>
              </a:solidFill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E1E1E"/>
                </a:solidFill>
              </a:rPr>
              <a:t>WRITE IN YOUR WORKBOOK</a:t>
            </a:r>
            <a:endParaRPr/>
          </a:p>
        </p:txBody>
      </p:sp>
      <p:sp>
        <p:nvSpPr>
          <p:cNvPr id="234" name="Google Shape;234;p33"/>
          <p:cNvSpPr txBox="1"/>
          <p:nvPr/>
        </p:nvSpPr>
        <p:spPr>
          <a:xfrm>
            <a:off x="4933188" y="1938528"/>
            <a:ext cx="3415200" cy="13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Which action you chose and why.</a:t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Have you ever had to do that?</a:t>
            </a:r>
            <a:endParaRPr sz="1700"/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/>
              <a:t>How did you feel afterwards?</a:t>
            </a:r>
            <a:endParaRPr sz="1700"/>
          </a:p>
        </p:txBody>
      </p:sp>
      <p:sp>
        <p:nvSpPr>
          <p:cNvPr id="235" name="Google Shape;235;p33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4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4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</a:t>
            </a:r>
            <a:r>
              <a:rPr b="1" lang="en" sz="700">
                <a:solidFill>
                  <a:srgbClr val="1E1E1E"/>
                </a:solidFill>
              </a:rPr>
              <a:t>2</a:t>
            </a:r>
            <a:endParaRPr b="1" sz="700">
              <a:solidFill>
                <a:srgbClr val="1E1E1E"/>
              </a:solidFill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Exit ticket</a:t>
            </a:r>
            <a:endParaRPr/>
          </a:p>
        </p:txBody>
      </p:sp>
      <p:sp>
        <p:nvSpPr>
          <p:cNvPr id="246" name="Google Shape;246;p34"/>
          <p:cNvSpPr/>
          <p:nvPr/>
        </p:nvSpPr>
        <p:spPr>
          <a:xfrm>
            <a:off x="822960" y="1325880"/>
            <a:ext cx="7498079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4"/>
          <p:cNvSpPr txBox="1"/>
          <p:nvPr/>
        </p:nvSpPr>
        <p:spPr>
          <a:xfrm>
            <a:off x="1097280" y="1600200"/>
            <a:ext cx="694944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 strong friendship needs 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because ____________________________________________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____________________________________________________</a:t>
            </a:r>
            <a:endParaRPr/>
          </a:p>
        </p:txBody>
      </p:sp>
      <p:sp>
        <p:nvSpPr>
          <p:cNvPr id="248" name="Google Shape;248;p34"/>
          <p:cNvSpPr txBox="1"/>
          <p:nvPr/>
        </p:nvSpPr>
        <p:spPr>
          <a:xfrm>
            <a:off x="1097280" y="4640580"/>
            <a:ext cx="69495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/>
          <p:nvPr/>
        </p:nvSpPr>
        <p:spPr>
          <a:xfrm>
            <a:off x="7909560" y="-411480"/>
            <a:ext cx="1737300" cy="173730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5"/>
          <p:cNvSpPr/>
          <p:nvPr/>
        </p:nvSpPr>
        <p:spPr>
          <a:xfrm>
            <a:off x="-594360" y="3817620"/>
            <a:ext cx="2011800" cy="201180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5"/>
          <p:cNvSpPr/>
          <p:nvPr/>
        </p:nvSpPr>
        <p:spPr>
          <a:xfrm>
            <a:off x="2240280" y="658368"/>
            <a:ext cx="347400" cy="347400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5"/>
          <p:cNvSpPr/>
          <p:nvPr/>
        </p:nvSpPr>
        <p:spPr>
          <a:xfrm>
            <a:off x="6720840" y="658368"/>
            <a:ext cx="347400" cy="347400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258" name="Google Shape;258;p35"/>
          <p:cNvSpPr txBox="1"/>
          <p:nvPr/>
        </p:nvSpPr>
        <p:spPr>
          <a:xfrm>
            <a:off x="1280160" y="256032"/>
            <a:ext cx="65838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Welcome to Terabithia</a:t>
            </a:r>
            <a:endParaRPr/>
          </a:p>
        </p:txBody>
      </p:sp>
      <p:sp>
        <p:nvSpPr>
          <p:cNvPr id="259" name="Google Shape;259;p35"/>
          <p:cNvSpPr/>
          <p:nvPr/>
        </p:nvSpPr>
        <p:spPr>
          <a:xfrm>
            <a:off x="822960" y="1325880"/>
            <a:ext cx="7498200" cy="31317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5"/>
          <p:cNvSpPr txBox="1"/>
          <p:nvPr/>
        </p:nvSpPr>
        <p:spPr>
          <a:xfrm>
            <a:off x="1097280" y="1600200"/>
            <a:ext cx="6949500" cy="21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E1E1E"/>
                </a:solidFill>
              </a:rPr>
              <a:t>This lesson you will need:</a:t>
            </a:r>
            <a:endParaRPr sz="17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Your individual workbooks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Pen/Pencil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A3 provided by teacher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Coloured pencils/pens</a:t>
            </a:r>
            <a:endParaRPr sz="17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E1E1E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E1E1E"/>
                </a:solidFill>
              </a:rPr>
              <a:t>NO CHROMEBOOKS </a:t>
            </a:r>
            <a:endParaRPr b="1" sz="1700">
              <a:solidFill>
                <a:srgbClr val="1E1E1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270" name="Google Shape;270;p36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Welcome to Terabithia</a:t>
            </a:r>
            <a:endParaRPr/>
          </a:p>
        </p:txBody>
      </p:sp>
      <p:sp>
        <p:nvSpPr>
          <p:cNvPr id="271" name="Google Shape;271;p36"/>
          <p:cNvSpPr/>
          <p:nvPr/>
        </p:nvSpPr>
        <p:spPr>
          <a:xfrm>
            <a:off x="822960" y="1325880"/>
            <a:ext cx="7498079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1097280" y="1600200"/>
            <a:ext cx="6949500" cy="24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Why does creating Terabithia matter to Jess and Leslie?</a:t>
            </a: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Think about shared experience, trust, belonging and making something together.</a:t>
            </a: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TODAY’S CHALLENGE</a:t>
            </a: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In groups of 3 or 4, invent one shared world.</a:t>
            </a: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Every person’s ideas must appear in some form.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/>
          <p:nvPr/>
        </p:nvSpPr>
        <p:spPr>
          <a:xfrm>
            <a:off x="7909560" y="-411480"/>
            <a:ext cx="1737300" cy="173730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7"/>
          <p:cNvSpPr/>
          <p:nvPr/>
        </p:nvSpPr>
        <p:spPr>
          <a:xfrm>
            <a:off x="-594360" y="3817620"/>
            <a:ext cx="2011800" cy="201180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2240280" y="658368"/>
            <a:ext cx="347400" cy="347400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6720840" y="658368"/>
            <a:ext cx="347400" cy="347400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320040" y="201168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282" name="Google Shape;282;p37"/>
          <p:cNvSpPr txBox="1"/>
          <p:nvPr/>
        </p:nvSpPr>
        <p:spPr>
          <a:xfrm>
            <a:off x="1280160" y="256032"/>
            <a:ext cx="65838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Welcome to Terabithia</a:t>
            </a:r>
            <a:endParaRPr/>
          </a:p>
        </p:txBody>
      </p:sp>
      <p:sp>
        <p:nvSpPr>
          <p:cNvPr id="283" name="Google Shape;283;p37"/>
          <p:cNvSpPr/>
          <p:nvPr/>
        </p:nvSpPr>
        <p:spPr>
          <a:xfrm>
            <a:off x="822960" y="1325880"/>
            <a:ext cx="7498200" cy="31317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1097280" y="1600200"/>
            <a:ext cx="69495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1E1E1E"/>
                </a:solidFill>
              </a:rPr>
              <a:t>This lesson you are expected to demonstrate:</a:t>
            </a:r>
            <a:endParaRPr sz="17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RESPECT - Respect your teammates’ ideas.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KINDNESS - If something doesn’t work, say so kindly.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INCLUSIVITY - If someone is shy, welcome them to participate.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LISTENING - Hear all ideas before creating the world.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ENCOURAGEMENT - Compliment others’ ideas.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ACCEPTANCE - Find compromise to include everyone’s ideas.</a:t>
            </a:r>
            <a:endParaRPr sz="1700">
              <a:solidFill>
                <a:srgbClr val="1E1E1E"/>
              </a:solidFill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1700"/>
              <a:buChar char="●"/>
            </a:pPr>
            <a:r>
              <a:rPr lang="en" sz="1700">
                <a:solidFill>
                  <a:srgbClr val="1E1E1E"/>
                </a:solidFill>
              </a:rPr>
              <a:t>TRUST - Trust in your teammate’s ideas and capabilities.</a:t>
            </a:r>
            <a:endParaRPr sz="17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E1E1E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8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294" name="Google Shape;294;p38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Create-a-World checklist</a:t>
            </a:r>
            <a:endParaRPr/>
          </a:p>
        </p:txBody>
      </p:sp>
      <p:sp>
        <p:nvSpPr>
          <p:cNvPr id="295" name="Google Shape;295;p38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 txBox="1"/>
          <p:nvPr/>
        </p:nvSpPr>
        <p:spPr>
          <a:xfrm>
            <a:off x="79552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YOUR WORLD NEEDS</a:t>
            </a:r>
            <a:endParaRPr/>
          </a:p>
        </p:txBody>
      </p:sp>
      <p:sp>
        <p:nvSpPr>
          <p:cNvPr id="298" name="Google Shape;298;p38"/>
          <p:cNvSpPr txBox="1"/>
          <p:nvPr/>
        </p:nvSpPr>
        <p:spPr>
          <a:xfrm>
            <a:off x="795528" y="1938528"/>
            <a:ext cx="3415200" cy="16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World name</a:t>
            </a:r>
            <a:b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Map</a:t>
            </a:r>
            <a:b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Important locations</a:t>
            </a:r>
            <a:b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Rules</a:t>
            </a:r>
            <a:b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Who lives there</a:t>
            </a:r>
            <a:endParaRPr sz="2200"/>
          </a:p>
        </p:txBody>
      </p:sp>
      <p:sp>
        <p:nvSpPr>
          <p:cNvPr id="299" name="Google Shape;299;p38"/>
          <p:cNvSpPr txBox="1"/>
          <p:nvPr/>
        </p:nvSpPr>
        <p:spPr>
          <a:xfrm>
            <a:off x="493318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AND ALSO</a:t>
            </a:r>
            <a:endParaRPr/>
          </a:p>
        </p:txBody>
      </p:sp>
      <p:sp>
        <p:nvSpPr>
          <p:cNvPr id="300" name="Google Shape;300;p38"/>
          <p:cNvSpPr txBox="1"/>
          <p:nvPr/>
        </p:nvSpPr>
        <p:spPr>
          <a:xfrm>
            <a:off x="4933188" y="1938528"/>
            <a:ext cx="3415200" cy="15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Dangers</a:t>
            </a:r>
            <a:b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Traditions</a:t>
            </a:r>
            <a:b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How you enter</a:t>
            </a:r>
            <a:b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What makes it special</a:t>
            </a:r>
            <a:b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☐ One idea from each person</a:t>
            </a:r>
            <a:endParaRPr sz="2100"/>
          </a:p>
        </p:txBody>
      </p:sp>
      <p:sp>
        <p:nvSpPr>
          <p:cNvPr id="301" name="Google Shape;301;p38"/>
          <p:cNvSpPr/>
          <p:nvPr/>
        </p:nvSpPr>
        <p:spPr>
          <a:xfrm>
            <a:off x="2509899" y="3817628"/>
            <a:ext cx="4124100" cy="1261200"/>
          </a:xfrm>
          <a:prstGeom prst="roundRect">
            <a:avLst>
              <a:gd fmla="val 16667" name="adj"/>
            </a:avLst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8"/>
          <p:cNvSpPr txBox="1"/>
          <p:nvPr/>
        </p:nvSpPr>
        <p:spPr>
          <a:xfrm>
            <a:off x="2509952" y="4255975"/>
            <a:ext cx="41241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E1E1E"/>
                </a:solidFill>
              </a:rPr>
              <a:t>☐ </a:t>
            </a:r>
            <a:r>
              <a:rPr lang="en" sz="1900">
                <a:solidFill>
                  <a:srgbClr val="1E1E1E"/>
                </a:solidFill>
              </a:rPr>
              <a:t>Your own World Name at the top</a:t>
            </a:r>
            <a:endParaRPr sz="19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1E1E1E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9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9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9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9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312" name="Google Shape;312;p39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Individual ideas first</a:t>
            </a: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2663200" y="833299"/>
            <a:ext cx="3817500" cy="35793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9"/>
          <p:cNvSpPr txBox="1"/>
          <p:nvPr/>
        </p:nvSpPr>
        <p:spPr>
          <a:xfrm>
            <a:off x="2864400" y="1062200"/>
            <a:ext cx="3415200" cy="33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1E1E1E"/>
                </a:solidFill>
              </a:rPr>
              <a:t>1. LOCATION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1E1E1E"/>
                </a:solidFill>
              </a:rPr>
              <a:t>Come up with ONE idea for the location.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" sz="1200" u="none" cap="none" strike="noStrike">
                <a:solidFill>
                  <a:srgbClr val="1E1E1E"/>
                </a:solidFill>
              </a:rPr>
              <a:t>2. RULE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1E1E1E"/>
                </a:solidFill>
              </a:rPr>
              <a:t>Think of TWO rules for the world.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" sz="1200" u="none" cap="none" strike="noStrike">
                <a:solidFill>
                  <a:srgbClr val="1E1E1E"/>
                </a:solidFill>
              </a:rPr>
              <a:t>3. DANGER</a:t>
            </a:r>
            <a:br>
              <a:rPr b="0" i="0" lang="en" sz="1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200">
                <a:solidFill>
                  <a:srgbClr val="1E1E1E"/>
                </a:solidFill>
              </a:rPr>
              <a:t>ONE imaginary risk that you and the other members of your world must be wary of.</a:t>
            </a:r>
            <a:endParaRPr b="0" i="0" sz="1200" u="none" cap="none" strike="noStrike">
              <a:solidFill>
                <a:srgbClr val="1E1E1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E1E1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1200">
                <a:solidFill>
                  <a:srgbClr val="1E1E1E"/>
                </a:solidFill>
              </a:rPr>
              <a:t>4. CHARACTER OR CREATURE</a:t>
            </a:r>
            <a:br>
              <a:rPr lang="en" sz="1200">
                <a:solidFill>
                  <a:srgbClr val="1E1E1E"/>
                </a:solidFill>
              </a:rPr>
            </a:br>
            <a:r>
              <a:rPr lang="en" sz="1200">
                <a:solidFill>
                  <a:srgbClr val="1E1E1E"/>
                </a:solidFill>
              </a:rPr>
              <a:t>Who lives there other than you and your friends? Think of TWO magical creatures.</a:t>
            </a:r>
            <a:br>
              <a:rPr lang="en" sz="1200">
                <a:solidFill>
                  <a:srgbClr val="1E1E1E"/>
                </a:solidFill>
              </a:rPr>
            </a:br>
            <a:br>
              <a:rPr lang="en" sz="1200">
                <a:solidFill>
                  <a:srgbClr val="1E1E1E"/>
                </a:solidFill>
              </a:rPr>
            </a:br>
            <a:r>
              <a:rPr b="1" lang="en" sz="1200">
                <a:solidFill>
                  <a:srgbClr val="1E1E1E"/>
                </a:solidFill>
              </a:rPr>
              <a:t>5. SPECIAL FEATURE</a:t>
            </a:r>
            <a:br>
              <a:rPr lang="en" sz="1200">
                <a:solidFill>
                  <a:srgbClr val="1E1E1E"/>
                </a:solidFill>
              </a:rPr>
            </a:br>
            <a:r>
              <a:rPr lang="en" sz="1200">
                <a:solidFill>
                  <a:srgbClr val="1E1E1E"/>
                </a:solidFill>
              </a:rPr>
              <a:t>What makes this place unlike anywhere else. Choose ONE feature.</a:t>
            </a:r>
            <a:br>
              <a:rPr lang="en" sz="1100">
                <a:solidFill>
                  <a:srgbClr val="1E1E1E"/>
                </a:solidFill>
              </a:rPr>
            </a:br>
            <a:endParaRPr sz="1100">
              <a:solidFill>
                <a:srgbClr val="1E1E1E"/>
              </a:solidFill>
            </a:endParaRPr>
          </a:p>
        </p:txBody>
      </p:sp>
      <p:sp>
        <p:nvSpPr>
          <p:cNvPr id="315" name="Google Shape;315;p39"/>
          <p:cNvSpPr txBox="1"/>
          <p:nvPr/>
        </p:nvSpPr>
        <p:spPr>
          <a:xfrm>
            <a:off x="1005840" y="4640580"/>
            <a:ext cx="71322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Write these in your notebook.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0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0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40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40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40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325" name="Google Shape;325;p40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Friendship Challenge</a:t>
            </a:r>
            <a:endParaRPr/>
          </a:p>
        </p:txBody>
      </p:sp>
      <p:sp>
        <p:nvSpPr>
          <p:cNvPr id="326" name="Google Shape;326;p40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40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0"/>
          <p:cNvSpPr txBox="1"/>
          <p:nvPr/>
        </p:nvSpPr>
        <p:spPr>
          <a:xfrm>
            <a:off x="79552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E1E1E"/>
                </a:solidFill>
              </a:rPr>
              <a:t>INCLUSION</a:t>
            </a:r>
            <a:endParaRPr/>
          </a:p>
        </p:txBody>
      </p:sp>
      <p:sp>
        <p:nvSpPr>
          <p:cNvPr id="329" name="Google Shape;329;p40"/>
          <p:cNvSpPr txBox="1"/>
          <p:nvPr/>
        </p:nvSpPr>
        <p:spPr>
          <a:xfrm>
            <a:off x="795528" y="1938528"/>
            <a:ext cx="34152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1E1E1E"/>
                </a:solidFill>
              </a:rPr>
              <a:t>IF t</a:t>
            </a:r>
            <a: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wo or more ideas clash</a:t>
            </a:r>
            <a:r>
              <a:rPr lang="en" sz="1800">
                <a:solidFill>
                  <a:srgbClr val="1E1E1E"/>
                </a:solidFill>
              </a:rPr>
              <a:t>:</a:t>
            </a: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Keep </a:t>
            </a:r>
            <a:r>
              <a:rPr lang="en" sz="1800">
                <a:solidFill>
                  <a:srgbClr val="1E1E1E"/>
                </a:solidFill>
              </a:rPr>
              <a:t>at least one idea from each group member.</a:t>
            </a: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800">
                <a:solidFill>
                  <a:srgbClr val="1E1E1E"/>
                </a:solidFill>
              </a:rPr>
              <a:t>Be </a:t>
            </a:r>
            <a:r>
              <a:rPr b="1" lang="en" sz="1800">
                <a:solidFill>
                  <a:srgbClr val="1E1E1E"/>
                </a:solidFill>
              </a:rPr>
              <a:t>RESPECTFUL, ENCOURAGING, INCLUSIVE</a:t>
            </a:r>
            <a:endParaRPr b="1" sz="2000"/>
          </a:p>
        </p:txBody>
      </p:sp>
      <p:sp>
        <p:nvSpPr>
          <p:cNvPr id="330" name="Google Shape;330;p40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E1E1E"/>
                </a:solidFill>
              </a:rPr>
              <a:t>LISTENING</a:t>
            </a:r>
            <a:endParaRPr b="1" sz="1500">
              <a:solidFill>
                <a:srgbClr val="1E1E1E"/>
              </a:solidFill>
            </a:endParaRPr>
          </a:p>
        </p:txBody>
      </p:sp>
      <p:sp>
        <p:nvSpPr>
          <p:cNvPr id="331" name="Google Shape;331;p40"/>
          <p:cNvSpPr txBox="1"/>
          <p:nvPr/>
        </p:nvSpPr>
        <p:spPr>
          <a:xfrm>
            <a:off x="4933188" y="1938528"/>
            <a:ext cx="3415200" cy="1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The person who has spoken the LEAST in your group explains their choices first.</a:t>
            </a: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Everyone else listens before responding.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1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41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41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1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1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341" name="Google Shape;341;p41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Friendship Challenge</a:t>
            </a:r>
            <a:endParaRPr/>
          </a:p>
        </p:txBody>
      </p:sp>
      <p:sp>
        <p:nvSpPr>
          <p:cNvPr id="342" name="Google Shape;342;p41"/>
          <p:cNvSpPr/>
          <p:nvPr/>
        </p:nvSpPr>
        <p:spPr>
          <a:xfrm>
            <a:off x="59436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1"/>
          <p:cNvSpPr/>
          <p:nvPr/>
        </p:nvSpPr>
        <p:spPr>
          <a:xfrm>
            <a:off x="4732020" y="1325880"/>
            <a:ext cx="3817620" cy="3131820"/>
          </a:xfrm>
          <a:prstGeom prst="roundRect">
            <a:avLst>
              <a:gd fmla="val 16667" name="adj"/>
            </a:avLst>
          </a:prstGeom>
          <a:solidFill>
            <a:srgbClr val="F0FDF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41"/>
          <p:cNvSpPr txBox="1"/>
          <p:nvPr/>
        </p:nvSpPr>
        <p:spPr>
          <a:xfrm>
            <a:off x="795528" y="1554480"/>
            <a:ext cx="34152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ENCOURAGEMENT</a:t>
            </a:r>
            <a:endParaRPr/>
          </a:p>
        </p:txBody>
      </p:sp>
      <p:sp>
        <p:nvSpPr>
          <p:cNvPr id="345" name="Google Shape;345;p41"/>
          <p:cNvSpPr txBox="1"/>
          <p:nvPr/>
        </p:nvSpPr>
        <p:spPr>
          <a:xfrm>
            <a:off x="795528" y="1938528"/>
            <a:ext cx="3415200" cy="17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Tell a teammate something that WORKS about their idea.</a:t>
            </a:r>
            <a:br>
              <a:rPr b="0" i="0" lang="en" sz="2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2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22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Be specific</a:t>
            </a:r>
            <a:r>
              <a:rPr lang="en" sz="2200">
                <a:solidFill>
                  <a:srgbClr val="1E1E1E"/>
                </a:solidFill>
              </a:rPr>
              <a:t>.</a:t>
            </a:r>
            <a:endParaRPr sz="2400"/>
          </a:p>
        </p:txBody>
      </p:sp>
      <p:sp>
        <p:nvSpPr>
          <p:cNvPr id="346" name="Google Shape;346;p41"/>
          <p:cNvSpPr txBox="1"/>
          <p:nvPr/>
        </p:nvSpPr>
        <p:spPr>
          <a:xfrm>
            <a:off x="4933188" y="1554480"/>
            <a:ext cx="3415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E1E1E"/>
                </a:solidFill>
              </a:rPr>
              <a:t>RESPECTFUL DISAGREEMENT</a:t>
            </a:r>
            <a:endParaRPr/>
          </a:p>
        </p:txBody>
      </p:sp>
      <p:sp>
        <p:nvSpPr>
          <p:cNvPr id="347" name="Google Shape;347;p41"/>
          <p:cNvSpPr txBox="1"/>
          <p:nvPr/>
        </p:nvSpPr>
        <p:spPr>
          <a:xfrm>
            <a:off x="4933188" y="1938528"/>
            <a:ext cx="34152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1E1E1E"/>
                </a:solidFill>
              </a:rPr>
              <a:t>If one idea isn’t working, decide together on how to include it differently.</a:t>
            </a:r>
            <a:endParaRPr sz="21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1E1E1E"/>
                </a:solidFill>
              </a:rPr>
              <a:t>E.g. someone suggested a bridge but there is no water in your location. Perhaps you can include a rope bridge between tree houses.</a:t>
            </a:r>
            <a:endParaRPr sz="1500">
              <a:solidFill>
                <a:srgbClr val="1E1E1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42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2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2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2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357" name="Google Shape;357;p42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Friendship Challenge: Inclusion</a:t>
            </a:r>
            <a:endParaRPr/>
          </a:p>
        </p:txBody>
      </p:sp>
      <p:sp>
        <p:nvSpPr>
          <p:cNvPr id="358" name="Google Shape;358;p42"/>
          <p:cNvSpPr/>
          <p:nvPr/>
        </p:nvSpPr>
        <p:spPr>
          <a:xfrm>
            <a:off x="822960" y="1325880"/>
            <a:ext cx="7498079" cy="313182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2"/>
          <p:cNvSpPr txBox="1"/>
          <p:nvPr/>
        </p:nvSpPr>
        <p:spPr>
          <a:xfrm>
            <a:off x="1097280" y="1600200"/>
            <a:ext cx="69495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Pause your world-building. Write on the back of your sheet of paper.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500">
                <a:solidFill>
                  <a:srgbClr val="1E1E1E"/>
                </a:solidFill>
              </a:rPr>
              <a:t>Record</a:t>
            </a: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 ONE thing contributed by every person in your group.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Person 1: ______________________________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Person 2: ______________________________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Person 3: ______________________________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Person 4: ______________________________</a:t>
            </a: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5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If someone</a:t>
            </a:r>
            <a:r>
              <a:rPr lang="en" sz="1500">
                <a:solidFill>
                  <a:srgbClr val="1E1E1E"/>
                </a:solidFill>
              </a:rPr>
              <a:t> hasn’t contributed with at least one idea, they must do so now.</a:t>
            </a:r>
            <a:endParaRPr sz="17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7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3"/>
          <p:cNvSpPr/>
          <p:nvPr/>
        </p:nvSpPr>
        <p:spPr>
          <a:xfrm>
            <a:off x="7909560" y="-411480"/>
            <a:ext cx="1737360" cy="1737360"/>
          </a:xfrm>
          <a:prstGeom prst="ellipse">
            <a:avLst/>
          </a:prstGeom>
          <a:solidFill>
            <a:srgbClr val="FCE7F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3"/>
          <p:cNvSpPr/>
          <p:nvPr/>
        </p:nvSpPr>
        <p:spPr>
          <a:xfrm>
            <a:off x="-594360" y="3817620"/>
            <a:ext cx="2011680" cy="2011680"/>
          </a:xfrm>
          <a:prstGeom prst="ellipse">
            <a:avLst/>
          </a:prstGeom>
          <a:solidFill>
            <a:srgbClr val="EEF2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3"/>
          <p:cNvSpPr/>
          <p:nvPr/>
        </p:nvSpPr>
        <p:spPr>
          <a:xfrm>
            <a:off x="2240280" y="658368"/>
            <a:ext cx="347472" cy="347472"/>
          </a:xfrm>
          <a:prstGeom prst="ellipse">
            <a:avLst/>
          </a:prstGeom>
          <a:solidFill>
            <a:srgbClr val="FEF08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3"/>
          <p:cNvSpPr/>
          <p:nvPr/>
        </p:nvSpPr>
        <p:spPr>
          <a:xfrm>
            <a:off x="6720840" y="658368"/>
            <a:ext cx="347472" cy="347472"/>
          </a:xfrm>
          <a:prstGeom prst="ellipse">
            <a:avLst/>
          </a:prstGeom>
          <a:solidFill>
            <a:srgbClr val="CCFBF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3"/>
          <p:cNvSpPr txBox="1"/>
          <p:nvPr/>
        </p:nvSpPr>
        <p:spPr>
          <a:xfrm>
            <a:off x="320040" y="201168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LESSON 3</a:t>
            </a:r>
            <a:endParaRPr/>
          </a:p>
        </p:txBody>
      </p:sp>
      <p:sp>
        <p:nvSpPr>
          <p:cNvPr id="369" name="Google Shape;369;p43"/>
          <p:cNvSpPr txBox="1"/>
          <p:nvPr/>
        </p:nvSpPr>
        <p:spPr>
          <a:xfrm>
            <a:off x="1280160" y="256032"/>
            <a:ext cx="6583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World tour</a:t>
            </a:r>
            <a:endParaRPr/>
          </a:p>
        </p:txBody>
      </p:sp>
      <p:sp>
        <p:nvSpPr>
          <p:cNvPr id="370" name="Google Shape;370;p43"/>
          <p:cNvSpPr/>
          <p:nvPr/>
        </p:nvSpPr>
        <p:spPr>
          <a:xfrm>
            <a:off x="822950" y="1325874"/>
            <a:ext cx="7498200" cy="3817500"/>
          </a:xfrm>
          <a:prstGeom prst="roundRect">
            <a:avLst>
              <a:gd fmla="val 16667" name="adj"/>
            </a:avLst>
          </a:prstGeom>
          <a:solidFill>
            <a:srgbClr val="FFFBEB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3"/>
          <p:cNvSpPr txBox="1"/>
          <p:nvPr/>
        </p:nvSpPr>
        <p:spPr>
          <a:xfrm>
            <a:off x="1097280" y="1600200"/>
            <a:ext cx="69495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E1E1E"/>
                </a:solidFill>
              </a:rPr>
              <a:t>Swap worlds and write your feedback on the back.</a:t>
            </a:r>
            <a:endParaRPr sz="16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1. What is your favourite part of this world?</a:t>
            </a: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r>
              <a:rPr lang="en" sz="1600">
                <a:solidFill>
                  <a:srgbClr val="1E1E1E"/>
                </a:solidFill>
              </a:rPr>
              <a:t> Is there anything you don’t understand?</a:t>
            </a:r>
            <a:endParaRPr sz="16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3. How </a:t>
            </a:r>
            <a:r>
              <a:rPr lang="en" sz="1600">
                <a:solidFill>
                  <a:srgbClr val="1E1E1E"/>
                </a:solidFill>
              </a:rPr>
              <a:t>cohesive are the ideas? How do the elements work together? Does anything seem out of place?</a:t>
            </a: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6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en" sz="1600">
                <a:solidFill>
                  <a:srgbClr val="1E1E1E"/>
                </a:solidFill>
              </a:rPr>
              <a:t>Would you like to visit? Explain your answer. </a:t>
            </a:r>
            <a:endParaRPr sz="16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E1E1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E1E1E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1600">
                <a:solidFill>
                  <a:srgbClr val="1E1E1E"/>
                </a:solidFill>
              </a:rPr>
              <a:t>Be RESPECTFUL and KIND in your feedback.</a:t>
            </a:r>
            <a:endParaRPr b="1" sz="1600">
              <a:solidFill>
                <a:srgbClr val="1E1E1E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