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000" r:id="rId2"/>
    <p:sldId id="2002" r:id="rId3"/>
    <p:sldId id="2003" r:id="rId4"/>
    <p:sldId id="2038" r:id="rId5"/>
    <p:sldId id="2004" r:id="rId6"/>
    <p:sldId id="2006" r:id="rId7"/>
    <p:sldId id="2005" r:id="rId8"/>
    <p:sldId id="2011" r:id="rId9"/>
    <p:sldId id="2012" r:id="rId10"/>
    <p:sldId id="2007" r:id="rId11"/>
    <p:sldId id="2008" r:id="rId12"/>
    <p:sldId id="2009" r:id="rId13"/>
    <p:sldId id="2010" r:id="rId14"/>
    <p:sldId id="2013" r:id="rId15"/>
    <p:sldId id="2037" r:id="rId16"/>
    <p:sldId id="2029" r:id="rId17"/>
    <p:sldId id="2030" r:id="rId18"/>
    <p:sldId id="2039" r:id="rId19"/>
    <p:sldId id="2033" r:id="rId20"/>
  </p:sldIdLst>
  <p:sldSz cx="18288000" cy="10287000"/>
  <p:notesSz cx="6858000" cy="9144000"/>
  <p:embeddedFontLst>
    <p:embeddedFont>
      <p:font typeface="Cloud" panose="020B0604020202020204" charset="0"/>
      <p:regular r:id="rId21"/>
    </p:embeddedFont>
    <p:embeddedFont>
      <p:font typeface="Cloud Bold" panose="020B060402020202020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67" autoAdjust="0"/>
  </p:normalViewPr>
  <p:slideViewPr>
    <p:cSldViewPr>
      <p:cViewPr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5965940" cy="30249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65940" cy="3024984"/>
            </a:xfrm>
            <a:custGeom>
              <a:avLst/>
              <a:gdLst/>
              <a:ahLst/>
              <a:cxnLst/>
              <a:rect l="l" t="t" r="r" b="b"/>
              <a:pathLst>
                <a:path w="5965940" h="3024984">
                  <a:moveTo>
                    <a:pt x="0" y="0"/>
                  </a:moveTo>
                  <a:lnTo>
                    <a:pt x="5965940" y="0"/>
                  </a:lnTo>
                  <a:lnTo>
                    <a:pt x="5965940" y="3024984"/>
                  </a:lnTo>
                  <a:lnTo>
                    <a:pt x="0" y="3024984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5965940" cy="3082134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1360" y="3548064"/>
            <a:ext cx="14805279" cy="2989384"/>
            <a:chOff x="0" y="0"/>
            <a:chExt cx="5442030" cy="10988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2030" cy="1098819"/>
            </a:xfrm>
            <a:custGeom>
              <a:avLst/>
              <a:gdLst/>
              <a:ahLst/>
              <a:cxnLst/>
              <a:rect l="l" t="t" r="r" b="b"/>
              <a:pathLst>
                <a:path w="5442030" h="1098819">
                  <a:moveTo>
                    <a:pt x="0" y="0"/>
                  </a:moveTo>
                  <a:lnTo>
                    <a:pt x="5442030" y="0"/>
                  </a:lnTo>
                  <a:lnTo>
                    <a:pt x="5442030" y="1098819"/>
                  </a:lnTo>
                  <a:lnTo>
                    <a:pt x="0" y="10988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5442030" cy="1155969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242849" y="3511519"/>
            <a:ext cx="13802299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00"/>
              </a:lnSpc>
            </a:pPr>
            <a:r>
              <a:rPr lang="en-US" sz="13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SPECULATIVE fiction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08635" y="8029606"/>
            <a:ext cx="74707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 spc="299" dirty="0">
                <a:solidFill>
                  <a:schemeClr val="bg1"/>
                </a:solidFill>
                <a:latin typeface="Cloud Bold"/>
                <a:ea typeface="Cloud Bold"/>
                <a:cs typeface="Cloud Bold"/>
                <a:sym typeface="Cloud Bold"/>
              </a:rPr>
              <a:t>Year 10 English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12350" y="5476875"/>
            <a:ext cx="11263299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0"/>
              </a:lnSpc>
            </a:pPr>
            <a:endParaRPr lang="en-US" sz="14000"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408635" y="1404487"/>
            <a:ext cx="7470730" cy="88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spc="50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Genre Study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333500"/>
            <a:ext cx="9446282" cy="2166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00"/>
              </a:lnSpc>
            </a:pPr>
            <a:r>
              <a:rPr lang="en-US" sz="9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DEFINITION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" y="2781300"/>
            <a:ext cx="9446282" cy="6540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0"/>
              </a:lnSpc>
            </a:pPr>
            <a:r>
              <a:rPr lang="en-US" sz="26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The term ‘speculative fiction’ is a broad genre that includes any fiction that deliberately parts from imitating reality and instead focuses on possible futures involving elements like advanced technology, supernatural creatures or fantastical elements. </a:t>
            </a:r>
          </a:p>
          <a:p>
            <a:pPr algn="l">
              <a:lnSpc>
                <a:spcPts val="3100"/>
              </a:lnSpc>
            </a:pPr>
            <a:endParaRPr lang="en-US" sz="26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100"/>
              </a:lnSpc>
            </a:pPr>
            <a:r>
              <a:rPr lang="en-US" sz="26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Speculative fiction often delves into ‘what if’ scenarios, and its wide range of subgenres allows for imaginative exploration beyond the confines of reality.</a:t>
            </a:r>
          </a:p>
          <a:p>
            <a:pPr algn="l">
              <a:lnSpc>
                <a:spcPts val="3100"/>
              </a:lnSpc>
            </a:pPr>
            <a:endParaRPr lang="en-US" sz="26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100"/>
              </a:lnSpc>
            </a:pPr>
            <a:r>
              <a:rPr lang="en-US" sz="26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By pushing the boundaries of the known world, it invites readers to consider new possibilities and reflect on the nature of existence, society, and the human condition.</a:t>
            </a:r>
          </a:p>
          <a:p>
            <a:pPr algn="l">
              <a:lnSpc>
                <a:spcPts val="3100"/>
              </a:lnSpc>
            </a:pPr>
            <a:endParaRPr lang="en-US" sz="26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3100"/>
              </a:lnSpc>
              <a:spcBef>
                <a:spcPts val="1400"/>
              </a:spcBef>
            </a:pPr>
            <a:r>
              <a:rPr lang="en-US" sz="26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What it is NOT: </a:t>
            </a:r>
            <a:r>
              <a:rPr lang="en-US" sz="26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literary fiction, romance, crime fiction, etc. It imagines worlds that could be, aren’t, or may never be rather than depicting the world as it already is.</a:t>
            </a:r>
          </a:p>
        </p:txBody>
      </p:sp>
      <p:pic>
        <p:nvPicPr>
          <p:cNvPr id="8" name="Picture 7" descr="Speculative Fiction: A Reading List - JSTOR Daily">
            <a:extLst>
              <a:ext uri="{FF2B5EF4-FFF2-40B4-BE49-F238E27FC236}">
                <a16:creationId xmlns:a16="http://schemas.microsoft.com/office/drawing/2014/main" id="{B633E18F-ED7A-979F-135C-BE0BFF816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177" y="3238500"/>
            <a:ext cx="6667500" cy="4445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92603" y="6384637"/>
            <a:ext cx="8989939" cy="1137994"/>
            <a:chOff x="0" y="0"/>
            <a:chExt cx="2367721" cy="299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7721" cy="299719"/>
            </a:xfrm>
            <a:custGeom>
              <a:avLst/>
              <a:gdLst/>
              <a:ahLst/>
              <a:cxnLst/>
              <a:rect l="l" t="t" r="r" b="b"/>
              <a:pathLst>
                <a:path w="2367721" h="299719">
                  <a:moveTo>
                    <a:pt x="0" y="0"/>
                  </a:moveTo>
                  <a:lnTo>
                    <a:pt x="2367721" y="0"/>
                  </a:lnTo>
                  <a:lnTo>
                    <a:pt x="2367721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67721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92603" y="2795642"/>
            <a:ext cx="9298926" cy="1137994"/>
            <a:chOff x="0" y="0"/>
            <a:chExt cx="2449100" cy="2997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49100" cy="299719"/>
            </a:xfrm>
            <a:custGeom>
              <a:avLst/>
              <a:gdLst/>
              <a:ahLst/>
              <a:cxnLst/>
              <a:rect l="l" t="t" r="r" b="b"/>
              <a:pathLst>
                <a:path w="2449100" h="299719">
                  <a:moveTo>
                    <a:pt x="0" y="0"/>
                  </a:moveTo>
                  <a:lnTo>
                    <a:pt x="2449100" y="0"/>
                  </a:lnTo>
                  <a:lnTo>
                    <a:pt x="2449100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49100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94541" y="6384637"/>
            <a:ext cx="8989939" cy="1137994"/>
            <a:chOff x="0" y="0"/>
            <a:chExt cx="2367721" cy="299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67721" cy="299719"/>
            </a:xfrm>
            <a:custGeom>
              <a:avLst/>
              <a:gdLst/>
              <a:ahLst/>
              <a:cxnLst/>
              <a:rect l="l" t="t" r="r" b="b"/>
              <a:pathLst>
                <a:path w="2367721" h="299719">
                  <a:moveTo>
                    <a:pt x="0" y="0"/>
                  </a:moveTo>
                  <a:lnTo>
                    <a:pt x="2367721" y="0"/>
                  </a:lnTo>
                  <a:lnTo>
                    <a:pt x="2367721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367721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294541" y="2795642"/>
            <a:ext cx="8989939" cy="1137994"/>
            <a:chOff x="0" y="0"/>
            <a:chExt cx="2367721" cy="2997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67721" cy="299719"/>
            </a:xfrm>
            <a:custGeom>
              <a:avLst/>
              <a:gdLst/>
              <a:ahLst/>
              <a:cxnLst/>
              <a:rect l="l" t="t" r="r" b="b"/>
              <a:pathLst>
                <a:path w="2367721" h="299719">
                  <a:moveTo>
                    <a:pt x="0" y="0"/>
                  </a:moveTo>
                  <a:lnTo>
                    <a:pt x="2367721" y="0"/>
                  </a:lnTo>
                  <a:lnTo>
                    <a:pt x="2367721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367721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9809" y="7522632"/>
            <a:ext cx="7681143" cy="1856114"/>
            <a:chOff x="0" y="0"/>
            <a:chExt cx="2823386" cy="68225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23386" cy="682259"/>
            </a:xfrm>
            <a:custGeom>
              <a:avLst/>
              <a:gdLst/>
              <a:ahLst/>
              <a:cxnLst/>
              <a:rect l="l" t="t" r="r" b="b"/>
              <a:pathLst>
                <a:path w="2823386" h="682259">
                  <a:moveTo>
                    <a:pt x="0" y="0"/>
                  </a:moveTo>
                  <a:lnTo>
                    <a:pt x="2823386" y="0"/>
                  </a:lnTo>
                  <a:lnTo>
                    <a:pt x="2823386" y="682259"/>
                  </a:lnTo>
                  <a:lnTo>
                    <a:pt x="0" y="682259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23386" cy="739409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78157" y="7522632"/>
            <a:ext cx="7681143" cy="1856114"/>
            <a:chOff x="0" y="0"/>
            <a:chExt cx="2823386" cy="68225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823386" cy="682259"/>
            </a:xfrm>
            <a:custGeom>
              <a:avLst/>
              <a:gdLst/>
              <a:ahLst/>
              <a:cxnLst/>
              <a:rect l="l" t="t" r="r" b="b"/>
              <a:pathLst>
                <a:path w="2823386" h="682259">
                  <a:moveTo>
                    <a:pt x="0" y="0"/>
                  </a:moveTo>
                  <a:lnTo>
                    <a:pt x="2823386" y="0"/>
                  </a:lnTo>
                  <a:lnTo>
                    <a:pt x="2823386" y="682259"/>
                  </a:lnTo>
                  <a:lnTo>
                    <a:pt x="0" y="682259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823386" cy="739409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14254" y="3933637"/>
            <a:ext cx="7681143" cy="2108101"/>
            <a:chOff x="0" y="0"/>
            <a:chExt cx="2823386" cy="77488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23386" cy="774882"/>
            </a:xfrm>
            <a:custGeom>
              <a:avLst/>
              <a:gdLst/>
              <a:ahLst/>
              <a:cxnLst/>
              <a:rect l="l" t="t" r="r" b="b"/>
              <a:pathLst>
                <a:path w="2823386" h="774882">
                  <a:moveTo>
                    <a:pt x="0" y="0"/>
                  </a:moveTo>
                  <a:lnTo>
                    <a:pt x="2823386" y="0"/>
                  </a:lnTo>
                  <a:lnTo>
                    <a:pt x="2823386" y="774882"/>
                  </a:lnTo>
                  <a:lnTo>
                    <a:pt x="0" y="77488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2823386" cy="83203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92603" y="3933637"/>
            <a:ext cx="7681143" cy="2108101"/>
            <a:chOff x="0" y="0"/>
            <a:chExt cx="2823386" cy="77488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823386" cy="774882"/>
            </a:xfrm>
            <a:custGeom>
              <a:avLst/>
              <a:gdLst/>
              <a:ahLst/>
              <a:cxnLst/>
              <a:rect l="l" t="t" r="r" b="b"/>
              <a:pathLst>
                <a:path w="2823386" h="774882">
                  <a:moveTo>
                    <a:pt x="0" y="0"/>
                  </a:moveTo>
                  <a:lnTo>
                    <a:pt x="2823386" y="0"/>
                  </a:lnTo>
                  <a:lnTo>
                    <a:pt x="2823386" y="774882"/>
                  </a:lnTo>
                  <a:lnTo>
                    <a:pt x="0" y="77488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2823386" cy="83203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72551" y="4133662"/>
            <a:ext cx="6964550" cy="25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6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Speculative fiction is inherently engaging, often featuring thrilling plots, rich world-building, and captivating narratives that can inspire a lifelong love of reading and learning.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936388" y="4183777"/>
            <a:ext cx="6964680" cy="25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6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The genre often reflects societal concerns, hopes, and fears, serving as a lens through which we examine our own world including social issues and cultural values.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72550" y="7638465"/>
            <a:ext cx="7308401" cy="1590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6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Speculative fiction frequently presents complex, thought-provoking themes and ethical dilemmas, challenging readers to think critically about technology, morality, and the future.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950926" y="7638465"/>
            <a:ext cx="6964680" cy="25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26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Authors often use their narratives to comment on social, political, and environmental issues, prompting readers to reflect on real-world problems and consider potential solutions.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579114" y="1209675"/>
            <a:ext cx="15129773" cy="134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WHY STUDY IT?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14346" y="3144984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ENGAGEMENT &amp; ENJOYMENT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592786" y="3085874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CULTURAL OR SOCIETAL REFLECTION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14346" y="6674869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CRITICAL THINKING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592694" y="6674869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SOCIAL COMMENTARY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079015-6357-CF57-30AB-D30151414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>
            <a:extLst>
              <a:ext uri="{FF2B5EF4-FFF2-40B4-BE49-F238E27FC236}">
                <a16:creationId xmlns:a16="http://schemas.microsoft.com/office/drawing/2014/main" id="{93822AED-F931-34F1-1466-B3030194DB91}"/>
              </a:ext>
            </a:extLst>
          </p:cNvPr>
          <p:cNvGrpSpPr/>
          <p:nvPr/>
        </p:nvGrpSpPr>
        <p:grpSpPr>
          <a:xfrm>
            <a:off x="1371600" y="2599443"/>
            <a:ext cx="8989939" cy="1137994"/>
            <a:chOff x="0" y="0"/>
            <a:chExt cx="2367721" cy="299719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725A5B4-FA54-4645-C349-7263863129E6}"/>
                </a:ext>
              </a:extLst>
            </p:cNvPr>
            <p:cNvSpPr/>
            <p:nvPr/>
          </p:nvSpPr>
          <p:spPr>
            <a:xfrm>
              <a:off x="0" y="0"/>
              <a:ext cx="2367721" cy="299719"/>
            </a:xfrm>
            <a:custGeom>
              <a:avLst/>
              <a:gdLst/>
              <a:ahLst/>
              <a:cxnLst/>
              <a:rect l="l" t="t" r="r" b="b"/>
              <a:pathLst>
                <a:path w="2367721" h="299719">
                  <a:moveTo>
                    <a:pt x="0" y="0"/>
                  </a:moveTo>
                  <a:lnTo>
                    <a:pt x="2367721" y="0"/>
                  </a:lnTo>
                  <a:lnTo>
                    <a:pt x="2367721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81C59B29-AF70-6556-4F08-15F971E8268A}"/>
                </a:ext>
              </a:extLst>
            </p:cNvPr>
            <p:cNvSpPr txBox="1"/>
            <p:nvPr/>
          </p:nvSpPr>
          <p:spPr>
            <a:xfrm>
              <a:off x="0" y="-28575"/>
              <a:ext cx="2367721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868AF0DA-11AD-639C-835B-D108DFB35C79}"/>
              </a:ext>
            </a:extLst>
          </p:cNvPr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BB4E269-ADC6-9423-96A0-49E180B0B9F8}"/>
                </a:ext>
              </a:extLst>
            </p:cNvPr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890E8DD4-2347-5359-9B83-49DCFAAADBD2}"/>
                </a:ext>
              </a:extLst>
            </p:cNvPr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B88BD0B7-A4C2-8101-99AA-98C8361AC660}"/>
              </a:ext>
            </a:extLst>
          </p:cNvPr>
          <p:cNvGrpSpPr/>
          <p:nvPr/>
        </p:nvGrpSpPr>
        <p:grpSpPr>
          <a:xfrm>
            <a:off x="1204568" y="3972673"/>
            <a:ext cx="9463432" cy="4371227"/>
            <a:chOff x="0" y="0"/>
            <a:chExt cx="2823386" cy="774882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BB414880-EB42-B07A-7F77-CC166EB389F4}"/>
                </a:ext>
              </a:extLst>
            </p:cNvPr>
            <p:cNvSpPr/>
            <p:nvPr/>
          </p:nvSpPr>
          <p:spPr>
            <a:xfrm>
              <a:off x="0" y="0"/>
              <a:ext cx="2823386" cy="774882"/>
            </a:xfrm>
            <a:custGeom>
              <a:avLst/>
              <a:gdLst/>
              <a:ahLst/>
              <a:cxnLst/>
              <a:rect l="l" t="t" r="r" b="b"/>
              <a:pathLst>
                <a:path w="2823386" h="774882">
                  <a:moveTo>
                    <a:pt x="0" y="0"/>
                  </a:moveTo>
                  <a:lnTo>
                    <a:pt x="2823386" y="0"/>
                  </a:lnTo>
                  <a:lnTo>
                    <a:pt x="2823386" y="774882"/>
                  </a:lnTo>
                  <a:lnTo>
                    <a:pt x="0" y="77488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09F3F28B-7EF1-5316-6961-F2CE77924D1A}"/>
                </a:ext>
              </a:extLst>
            </p:cNvPr>
            <p:cNvSpPr txBox="1"/>
            <p:nvPr/>
          </p:nvSpPr>
          <p:spPr>
            <a:xfrm>
              <a:off x="0" y="-57150"/>
              <a:ext cx="2823386" cy="83203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A343D333-78DC-ECBF-61E2-FA6111183B3F}"/>
              </a:ext>
            </a:extLst>
          </p:cNvPr>
          <p:cNvSpPr txBox="1"/>
          <p:nvPr/>
        </p:nvSpPr>
        <p:spPr>
          <a:xfrm>
            <a:off x="1360714" y="4219293"/>
            <a:ext cx="8989939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You will learn about other genres too, but speculative fiction covers a wide range of the books, films, TV shows and video games that you will continue to engage with for the rest of your lives.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Knowing how to critically engage with those texts is essential for our personal and collective well-being.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Without media literacy we become susceptible to manipulation and propaganda*, as well as bad at conversation.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527E36C3-CF83-6070-184E-EAB8C180B996}"/>
              </a:ext>
            </a:extLst>
          </p:cNvPr>
          <p:cNvSpPr txBox="1"/>
          <p:nvPr/>
        </p:nvSpPr>
        <p:spPr>
          <a:xfrm>
            <a:off x="1579112" y="891093"/>
            <a:ext cx="15129773" cy="134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WHY STUDY IT?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37F3130F-8050-142A-6DD7-AB6595B2BC9E}"/>
              </a:ext>
            </a:extLst>
          </p:cNvPr>
          <p:cNvSpPr txBox="1"/>
          <p:nvPr/>
        </p:nvSpPr>
        <p:spPr>
          <a:xfrm>
            <a:off x="1360714" y="2998256"/>
            <a:ext cx="875055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MEDIA LITERACY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B66B6F0-60DC-73AA-AF0A-9873E7DDF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274" y="2347927"/>
            <a:ext cx="6038716" cy="729832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0E23F3A-3D5E-C42F-0841-FE399C644F5F}"/>
              </a:ext>
            </a:extLst>
          </p:cNvPr>
          <p:cNvSpPr txBox="1"/>
          <p:nvPr/>
        </p:nvSpPr>
        <p:spPr>
          <a:xfrm>
            <a:off x="10762378" y="2267616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35872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4512" y="5687761"/>
            <a:ext cx="18512512" cy="4599239"/>
          </a:xfrm>
          <a:custGeom>
            <a:avLst/>
            <a:gdLst/>
            <a:ahLst/>
            <a:cxnLst/>
            <a:rect l="l" t="t" r="r" b="b"/>
            <a:pathLst>
              <a:path w="18512512" h="4599239">
                <a:moveTo>
                  <a:pt x="0" y="0"/>
                </a:moveTo>
                <a:lnTo>
                  <a:pt x="18512512" y="0"/>
                </a:lnTo>
                <a:lnTo>
                  <a:pt x="18512512" y="4599239"/>
                </a:lnTo>
                <a:lnTo>
                  <a:pt x="0" y="459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481" b="-1014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5965940" cy="30249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65940" cy="3024984"/>
            </a:xfrm>
            <a:custGeom>
              <a:avLst/>
              <a:gdLst/>
              <a:ahLst/>
              <a:cxnLst/>
              <a:rect l="l" t="t" r="r" b="b"/>
              <a:pathLst>
                <a:path w="5965940" h="3024984">
                  <a:moveTo>
                    <a:pt x="0" y="0"/>
                  </a:moveTo>
                  <a:lnTo>
                    <a:pt x="5965940" y="0"/>
                  </a:lnTo>
                  <a:lnTo>
                    <a:pt x="5965940" y="3024984"/>
                  </a:lnTo>
                  <a:lnTo>
                    <a:pt x="0" y="3024984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5965940" cy="3082134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51618" y="2748589"/>
            <a:ext cx="9584764" cy="218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9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SUBGENRES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098619" y="4928712"/>
            <a:ext cx="12090763" cy="3609606"/>
            <a:chOff x="0" y="0"/>
            <a:chExt cx="4444245" cy="13267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44245" cy="1326796"/>
            </a:xfrm>
            <a:custGeom>
              <a:avLst/>
              <a:gdLst/>
              <a:ahLst/>
              <a:cxnLst/>
              <a:rect l="l" t="t" r="r" b="b"/>
              <a:pathLst>
                <a:path w="4444245" h="1326796">
                  <a:moveTo>
                    <a:pt x="0" y="0"/>
                  </a:moveTo>
                  <a:lnTo>
                    <a:pt x="4444245" y="0"/>
                  </a:lnTo>
                  <a:lnTo>
                    <a:pt x="4444245" y="1326796"/>
                  </a:lnTo>
                  <a:lnTo>
                    <a:pt x="0" y="1326796"/>
                  </a:lnTo>
                  <a:close/>
                </a:path>
              </a:pathLst>
            </a:custGeom>
            <a:solidFill>
              <a:srgbClr val="70869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4444245" cy="1383946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308804" y="5647365"/>
            <a:ext cx="9670392" cy="200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3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Speculative fiction offers diverse storytelling possibilities through exploring a range of imaginative and thought-provoking scenarios through many different subgenres.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9722961" y="811609"/>
            <a:ext cx="9183013" cy="1397705"/>
            <a:chOff x="0" y="0"/>
            <a:chExt cx="2418571" cy="3681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811609"/>
            <a:ext cx="7536339" cy="8888391"/>
            <a:chOff x="0" y="0"/>
            <a:chExt cx="2770159" cy="2583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22961" y="2477661"/>
            <a:ext cx="7536339" cy="7029299"/>
            <a:chOff x="0" y="0"/>
            <a:chExt cx="2770159" cy="25837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30960" y="1279039"/>
            <a:ext cx="7536339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FANTASY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30960" y="6770519"/>
            <a:ext cx="6520340" cy="236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Description:</a:t>
            </a:r>
            <a:r>
              <a:rPr lang="en-US" sz="2700" b="1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 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Features magical or supernatural elements set in imaginary worlds or within the real world.</a:t>
            </a:r>
          </a:p>
          <a:p>
            <a:pPr algn="l">
              <a:lnSpc>
                <a:spcPts val="2640"/>
              </a:lnSpc>
            </a:pPr>
            <a:endParaRPr lang="en-US" sz="270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Key Elements: 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Magic, mythical creatures, epic quests, and world-building.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536699" y="1176680"/>
            <a:ext cx="6520340" cy="8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4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SUBGENRES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536699" y="2100000"/>
            <a:ext cx="6520340" cy="66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High / Epic Fantasy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Lord of the Rings)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Low Fantasy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American Gods)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Sword &amp; Sorcery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Conan the Barbarian)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Urban Fantasy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Dresden Files)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Dark Fantasy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Interview with the Vampire)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Grimdark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Poppy War)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Portal / </a:t>
            </a:r>
            <a:r>
              <a:rPr lang="en-US" sz="2400" b="1" dirty="0" err="1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Crossworlds</a:t>
            </a: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 Fantasy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Chronicles of Narnia)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Fairy Tale Retellings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Uprooted)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Steampunk Fantasy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Mortal Engines)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Romantasy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Fourth Wing)</a:t>
            </a:r>
          </a:p>
        </p:txBody>
      </p:sp>
      <p:pic>
        <p:nvPicPr>
          <p:cNvPr id="17" name="Picture 16" descr="The Lord of the Rings: The Fellowship of the Ring (Extended)">
            <a:extLst>
              <a:ext uri="{FF2B5EF4-FFF2-40B4-BE49-F238E27FC236}">
                <a16:creationId xmlns:a16="http://schemas.microsoft.com/office/drawing/2014/main" id="{8D547C2A-72B1-75A5-1F31-43DBA6145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212" y="2643331"/>
            <a:ext cx="6798188" cy="382398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617974" y="8109256"/>
            <a:ext cx="9183013" cy="1397705"/>
            <a:chOff x="0" y="0"/>
            <a:chExt cx="2418571" cy="368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17974" y="8109256"/>
            <a:ext cx="9183013" cy="1397705"/>
            <a:chOff x="0" y="0"/>
            <a:chExt cx="2418571" cy="368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22961" y="811609"/>
            <a:ext cx="9183013" cy="1397705"/>
            <a:chOff x="0" y="0"/>
            <a:chExt cx="2418571" cy="3681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811609"/>
            <a:ext cx="7536339" cy="7029299"/>
            <a:chOff x="0" y="0"/>
            <a:chExt cx="2770159" cy="2583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22961" y="2477661"/>
            <a:ext cx="7536339" cy="7222339"/>
            <a:chOff x="0" y="0"/>
            <a:chExt cx="2770159" cy="25837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89066" y="8485596"/>
            <a:ext cx="7536339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SCIENCE FICTION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6699" y="1176680"/>
            <a:ext cx="6520340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Description: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Explores futuristic concepts, advanced technologies, space exploration, time travel, and extraterrestrial life.</a:t>
            </a:r>
          </a:p>
          <a:p>
            <a:pPr algn="l">
              <a:lnSpc>
                <a:spcPts val="2640"/>
              </a:lnSpc>
            </a:pPr>
            <a:endParaRPr lang="en-US" sz="270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Key Elements: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Scientific principles, plausible future scenarios, and a reflection on the impact of technology on society.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0230960" y="2861782"/>
            <a:ext cx="6520340" cy="8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4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SUBGENRES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0230960" y="3800000"/>
            <a:ext cx="6520340" cy="70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Hard Sci-Fi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Martian)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Soft Sci-Fi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Never Let Me Go)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Space Opera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Dune)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Cyberpunk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Neuromancer)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 err="1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Solarpunk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A Psalm for the Wild-Built)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Military Sci-Fi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Starship Troopers)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Time Travel Fiction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Time Machine)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Post-Apocalyptic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Road)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Climate Fiction (Cli-Fi)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Ministry for the Future)</a:t>
            </a:r>
          </a:p>
        </p:txBody>
      </p:sp>
      <p:pic>
        <p:nvPicPr>
          <p:cNvPr id="21" name="Picture 20" descr="Ex Machina: when you see this sci-fi thriller, you'll never stop thinking  about it | Science fiction and fantasy films | The Guardian">
            <a:extLst>
              <a:ext uri="{FF2B5EF4-FFF2-40B4-BE49-F238E27FC236}">
                <a16:creationId xmlns:a16="http://schemas.microsoft.com/office/drawing/2014/main" id="{3A0E00F2-7D4E-4581-2993-BB6F19F35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929405"/>
            <a:ext cx="6111020" cy="36666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4512" y="5687761"/>
            <a:ext cx="18512512" cy="4599239"/>
          </a:xfrm>
          <a:custGeom>
            <a:avLst/>
            <a:gdLst/>
            <a:ahLst/>
            <a:cxnLst/>
            <a:rect l="l" t="t" r="r" b="b"/>
            <a:pathLst>
              <a:path w="18512512" h="4599239">
                <a:moveTo>
                  <a:pt x="0" y="0"/>
                </a:moveTo>
                <a:lnTo>
                  <a:pt x="18512512" y="0"/>
                </a:lnTo>
                <a:lnTo>
                  <a:pt x="18512512" y="4599239"/>
                </a:lnTo>
                <a:lnTo>
                  <a:pt x="0" y="459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481" b="-1014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5965940" cy="30249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65940" cy="3024984"/>
            </a:xfrm>
            <a:custGeom>
              <a:avLst/>
              <a:gdLst/>
              <a:ahLst/>
              <a:cxnLst/>
              <a:rect l="l" t="t" r="r" b="b"/>
              <a:pathLst>
                <a:path w="5965940" h="3024984">
                  <a:moveTo>
                    <a:pt x="0" y="0"/>
                  </a:moveTo>
                  <a:lnTo>
                    <a:pt x="5965940" y="0"/>
                  </a:lnTo>
                  <a:lnTo>
                    <a:pt x="5965940" y="3024984"/>
                  </a:lnTo>
                  <a:lnTo>
                    <a:pt x="0" y="3024984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5965940" cy="3082134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51618" y="2748589"/>
            <a:ext cx="9584764" cy="218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00"/>
              </a:lnSpc>
            </a:pPr>
            <a:r>
              <a:rPr lang="en-US" sz="9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DEBATE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098619" y="4928712"/>
            <a:ext cx="12090763" cy="3609606"/>
            <a:chOff x="0" y="0"/>
            <a:chExt cx="4444245" cy="13267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44245" cy="1326796"/>
            </a:xfrm>
            <a:custGeom>
              <a:avLst/>
              <a:gdLst/>
              <a:ahLst/>
              <a:cxnLst/>
              <a:rect l="l" t="t" r="r" b="b"/>
              <a:pathLst>
                <a:path w="4444245" h="1326796">
                  <a:moveTo>
                    <a:pt x="0" y="0"/>
                  </a:moveTo>
                  <a:lnTo>
                    <a:pt x="4444245" y="0"/>
                  </a:lnTo>
                  <a:lnTo>
                    <a:pt x="4444245" y="1326796"/>
                  </a:lnTo>
                  <a:lnTo>
                    <a:pt x="0" y="1326796"/>
                  </a:lnTo>
                  <a:close/>
                </a:path>
              </a:pathLst>
            </a:custGeom>
            <a:solidFill>
              <a:srgbClr val="70869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4444245" cy="1383946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308804" y="5420824"/>
            <a:ext cx="9670392" cy="200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3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Is Star Wars science fiction, or is it a fantasy story with spaceships?</a:t>
            </a:r>
          </a:p>
          <a:p>
            <a:pPr algn="ctr">
              <a:lnSpc>
                <a:spcPts val="3919"/>
              </a:lnSpc>
            </a:pPr>
            <a:endParaRPr lang="en-US" sz="33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ctr">
              <a:lnSpc>
                <a:spcPts val="3919"/>
              </a:lnSpc>
            </a:pPr>
            <a:r>
              <a:rPr lang="en-US" sz="33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Think. Pair. Share.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8987" y="740187"/>
            <a:ext cx="18905974" cy="2256178"/>
            <a:chOff x="0" y="0"/>
            <a:chExt cx="4979351" cy="5942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79351" cy="594220"/>
            </a:xfrm>
            <a:custGeom>
              <a:avLst/>
              <a:gdLst/>
              <a:ahLst/>
              <a:cxnLst/>
              <a:rect l="l" t="t" r="r" b="b"/>
              <a:pathLst>
                <a:path w="4979351" h="594220">
                  <a:moveTo>
                    <a:pt x="0" y="0"/>
                  </a:moveTo>
                  <a:lnTo>
                    <a:pt x="4979351" y="0"/>
                  </a:lnTo>
                  <a:lnTo>
                    <a:pt x="4979351" y="594220"/>
                  </a:lnTo>
                  <a:lnTo>
                    <a:pt x="0" y="5942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979351" cy="6227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924183" y="1152525"/>
            <a:ext cx="8335117" cy="182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5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 STAR WARS SCI-FI?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56840" y="3396754"/>
            <a:ext cx="8115300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ARGUMENT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24183" y="6133891"/>
            <a:ext cx="8335117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HOWEVER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24183" y="4308058"/>
            <a:ext cx="8335117" cy="1130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Spaceships, droids, laser blasters, faster-than-light travel, alien planets… Star Wars is, at first glance, a classic sci-fi, set ‘in a galaxy far, far away.’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24183" y="7077075"/>
            <a:ext cx="8335117" cy="261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George Lucas has said Star Wars ‘isn’t a science-fiction film, it’s a fantasy film and a space opera.’ The Force works like </a:t>
            </a:r>
            <a:r>
              <a:rPr lang="en-US" sz="2800" b="1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magic</a:t>
            </a: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, the Jedi are sword-wielding </a:t>
            </a:r>
            <a:r>
              <a:rPr lang="en-US" sz="2800" b="1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wizards</a:t>
            </a: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, and the story follows </a:t>
            </a:r>
            <a:r>
              <a:rPr lang="en-US" sz="2800" b="1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myth and fairy-tale patterns, </a:t>
            </a:r>
            <a:r>
              <a:rPr lang="en-US" sz="28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not scientific speculation. So, structurally it sits closer to Tolkien than to hard sci-fi like ‘2001: A Space Odyssey.’</a:t>
            </a:r>
          </a:p>
        </p:txBody>
      </p:sp>
      <p:pic>
        <p:nvPicPr>
          <p:cNvPr id="14" name="Picture 13" descr="Star Wars: A New Hope (50th Anniversary) | Village Cinemas">
            <a:extLst>
              <a:ext uri="{FF2B5EF4-FFF2-40B4-BE49-F238E27FC236}">
                <a16:creationId xmlns:a16="http://schemas.microsoft.com/office/drawing/2014/main" id="{1E630AA2-0CCA-0C9C-29C0-E28AFB7DE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740965"/>
            <a:ext cx="5749162" cy="88087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17974" y="838120"/>
            <a:ext cx="9183013" cy="1397705"/>
            <a:chOff x="0" y="0"/>
            <a:chExt cx="2418571" cy="368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477661"/>
            <a:ext cx="7536339" cy="7029299"/>
            <a:chOff x="0" y="0"/>
            <a:chExt cx="2770159" cy="2583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22961" y="694620"/>
            <a:ext cx="7536339" cy="9205380"/>
            <a:chOff x="0" y="0"/>
            <a:chExt cx="2770159" cy="25837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28700" y="1305550"/>
            <a:ext cx="7536339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HORROR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6699" y="6795661"/>
            <a:ext cx="6520340" cy="236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Description</a:t>
            </a:r>
            <a:r>
              <a:rPr lang="en-US" sz="2700">
                <a:solidFill>
                  <a:srgbClr val="3D4A4B"/>
                </a:solidFill>
                <a:latin typeface="Cloud"/>
                <a:ea typeface="Cloud"/>
                <a:cs typeface="Cloud"/>
                <a:sym typeface="Cloud"/>
              </a:rPr>
              <a:t>: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Aims to evoke fear, dread, or shock, often involving supernatural or macabre themes.</a:t>
            </a:r>
          </a:p>
          <a:p>
            <a:pPr algn="l">
              <a:lnSpc>
                <a:spcPts val="2640"/>
              </a:lnSpc>
            </a:pPr>
            <a:endParaRPr lang="en-US" sz="270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Key Elements:</a:t>
            </a:r>
            <a:r>
              <a:rPr lang="en-US" sz="2700" b="1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 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Monsters, ghosts, psychological terror, and eerie settings.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0230723" y="1167643"/>
            <a:ext cx="6520815" cy="8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4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SUBGENRES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0230723" y="2100000"/>
            <a:ext cx="6520815" cy="63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Gothic Horror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Dracula)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Psychological Horror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Shining)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Slasher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Halloween)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Cosmic / Lovecraftian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Call of Cthulhu)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Body Horror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Fly)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Supernatural / Paranormal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Exorcist)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 err="1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Splatterpunk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Hellraiser)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Folk Horror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</a:t>
            </a:r>
            <a:r>
              <a:rPr lang="en-US" sz="2400" i="1" dirty="0" err="1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Midsommar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Found Footage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Blair Witch Project)</a:t>
            </a:r>
          </a:p>
          <a:p>
            <a:pPr marL="228600" indent="-228600">
              <a:lnSpc>
                <a:spcPts val="275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Comedy Horror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Shaun of the Dead)</a:t>
            </a:r>
          </a:p>
        </p:txBody>
      </p:sp>
      <p:pic>
        <p:nvPicPr>
          <p:cNvPr id="18" name="Picture 17" descr="101 Best Horror Movies of All Time">
            <a:extLst>
              <a:ext uri="{FF2B5EF4-FFF2-40B4-BE49-F238E27FC236}">
                <a16:creationId xmlns:a16="http://schemas.microsoft.com/office/drawing/2014/main" id="{3311380E-D4FF-9A3A-1AA4-AF025D836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136" y="2778871"/>
            <a:ext cx="6520340" cy="3667691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566907" y="345458"/>
            <a:ext cx="17154185" cy="9440605"/>
          </a:xfrm>
          <a:prstGeom prst="rect">
            <a:avLst/>
          </a:prstGeom>
        </p:spPr>
        <p:txBody>
          <a:bodyPr lIns="36399" tIns="36399" rIns="36399" bIns="36399" rtlCol="0" anchor="ctr"/>
          <a:lstStyle/>
          <a:p>
            <a:pPr algn="ctr">
              <a:lnSpc>
                <a:spcPts val="3640"/>
              </a:lnSpc>
            </a:pPr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66907" y="500937"/>
            <a:ext cx="17154185" cy="9285126"/>
          </a:xfrm>
          <a:custGeom>
            <a:avLst/>
            <a:gdLst/>
            <a:ahLst/>
            <a:cxnLst/>
            <a:rect l="l" t="t" r="r" b="b"/>
            <a:pathLst>
              <a:path w="6305426" h="3412967">
                <a:moveTo>
                  <a:pt x="0" y="0"/>
                </a:moveTo>
                <a:lnTo>
                  <a:pt x="6305426" y="0"/>
                </a:lnTo>
                <a:lnTo>
                  <a:pt x="6305426" y="3412967"/>
                </a:lnTo>
                <a:lnTo>
                  <a:pt x="0" y="3412967"/>
                </a:lnTo>
                <a:close/>
              </a:path>
            </a:pathLst>
          </a:custGeom>
          <a:ln w="57150" cap="sq">
            <a:solidFill>
              <a:srgbClr val="FFFFF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201" name="Fun Fact Horror"/>
          <p:cNvPicPr>
            <a:picLocks noChangeAspect="1"/>
          </p:cNvPicPr>
          <p:nvPr/>
        </p:nvPicPr>
        <p:blipFill>
          <a:blip r:embed="rId3"/>
          <a:srcRect r="39132" b="20562"/>
          <a:stretch>
            <a:fillRect/>
          </a:stretch>
        </p:blipFill>
        <p:spPr>
          <a:xfrm>
            <a:off x="11050669" y="7127571"/>
            <a:ext cx="7366553" cy="32454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17974" y="838120"/>
            <a:ext cx="9183013" cy="1397705"/>
            <a:chOff x="0" y="0"/>
            <a:chExt cx="2418571" cy="368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22961" y="8109256"/>
            <a:ext cx="9183013" cy="1397705"/>
            <a:chOff x="0" y="0"/>
            <a:chExt cx="2418571" cy="3681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477661"/>
            <a:ext cx="7536339" cy="7029299"/>
            <a:chOff x="0" y="0"/>
            <a:chExt cx="2770159" cy="2583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22961" y="694620"/>
            <a:ext cx="7536339" cy="7029299"/>
            <a:chOff x="0" y="0"/>
            <a:chExt cx="2770159" cy="25837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30723" y="8576685"/>
            <a:ext cx="7536339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DYSTOPIAN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30723" y="1167643"/>
            <a:ext cx="6520815" cy="275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Description</a:t>
            </a:r>
            <a:r>
              <a:rPr lang="en-US" sz="2700">
                <a:solidFill>
                  <a:srgbClr val="3D4A4B"/>
                </a:solidFill>
                <a:latin typeface="Cloud"/>
                <a:ea typeface="Cloud"/>
                <a:cs typeface="Cloud"/>
                <a:sym typeface="Cloud"/>
              </a:rPr>
              <a:t>: 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Depicts oppressive societies, often set in the future, where humanity faces significant challenges.</a:t>
            </a:r>
          </a:p>
          <a:p>
            <a:pPr algn="l">
              <a:lnSpc>
                <a:spcPts val="2640"/>
              </a:lnSpc>
            </a:pPr>
            <a:endParaRPr lang="en-US" sz="270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b="1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Key Elements</a:t>
            </a:r>
            <a:r>
              <a:rPr lang="en-US" sz="2700">
                <a:solidFill>
                  <a:srgbClr val="3D4A4B"/>
                </a:solidFill>
                <a:latin typeface="Cloud"/>
                <a:ea typeface="Cloud"/>
                <a:cs typeface="Cloud"/>
                <a:sym typeface="Cloud"/>
              </a:rPr>
              <a:t>:</a:t>
            </a:r>
            <a:r>
              <a:rPr lang="en-US" sz="27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Authoritarian governments, environmental disasters, social decay, and survival themes.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536699" y="2827661"/>
            <a:ext cx="6520340" cy="8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4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SUBGENRES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536699" y="3750000"/>
            <a:ext cx="6520340" cy="56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Totalitarian / Political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1984, Brave New World)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Post-Apocalyptic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Mad Max, Snowpiercer)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Techno-Dystopia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Black Mirror, Feed)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Eco-Dystopia (Cli-Fi)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Water Knife, </a:t>
            </a:r>
            <a:r>
              <a:rPr lang="en-US" sz="2700" i="1" dirty="0" err="1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MaddAddam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Feminist Dystopia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Handmaid's Tale, The Power)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YA Dystopia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Divergent, The Maze Runner, The Hunger Games)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Cyberpunk Dystopia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Blade Runner, Neuromancer)</a:t>
            </a:r>
          </a:p>
        </p:txBody>
      </p:sp>
      <p:pic>
        <p:nvPicPr>
          <p:cNvPr id="17" name="Picture 16" descr="Snowpiercer – IFC Center">
            <a:extLst>
              <a:ext uri="{FF2B5EF4-FFF2-40B4-BE49-F238E27FC236}">
                <a16:creationId xmlns:a16="http://schemas.microsoft.com/office/drawing/2014/main" id="{C9A08AD4-36F8-0025-04FA-374D1175D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0723" y="3750000"/>
            <a:ext cx="6596489" cy="37105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17974" y="8109256"/>
            <a:ext cx="9183013" cy="1397705"/>
            <a:chOff x="0" y="0"/>
            <a:chExt cx="2418571" cy="368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22961" y="816009"/>
            <a:ext cx="9183013" cy="1397705"/>
            <a:chOff x="0" y="0"/>
            <a:chExt cx="2418571" cy="3681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804747"/>
            <a:ext cx="7536339" cy="7029299"/>
            <a:chOff x="0" y="0"/>
            <a:chExt cx="2770159" cy="2583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22961" y="2477661"/>
            <a:ext cx="7536339" cy="7029299"/>
            <a:chOff x="0" y="0"/>
            <a:chExt cx="2770159" cy="25837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16031" y="1424068"/>
            <a:ext cx="3365263" cy="5021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700" b="1" dirty="0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Description</a:t>
            </a:r>
            <a:r>
              <a:rPr lang="en-US" sz="2700" dirty="0">
                <a:solidFill>
                  <a:srgbClr val="3D4A4B"/>
                </a:solidFill>
                <a:latin typeface="Cloud"/>
                <a:ea typeface="Cloud"/>
                <a:cs typeface="Cloud"/>
                <a:sym typeface="Cloud"/>
              </a:rPr>
              <a:t>:</a:t>
            </a:r>
            <a:r>
              <a:rPr lang="en-US" sz="27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</a:p>
          <a:p>
            <a:pPr algn="l">
              <a:lnSpc>
                <a:spcPts val="2640"/>
              </a:lnSpc>
            </a:pPr>
            <a:endParaRPr lang="en-US" sz="27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Explores historical events with different outcomes or altered timelines.</a:t>
            </a:r>
          </a:p>
          <a:p>
            <a:pPr algn="l">
              <a:lnSpc>
                <a:spcPts val="2640"/>
              </a:lnSpc>
            </a:pPr>
            <a:endParaRPr lang="en-US" sz="27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b="1" dirty="0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Key Elements:</a:t>
            </a:r>
            <a:r>
              <a:rPr lang="en-US" sz="27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</a:p>
          <a:p>
            <a:pPr algn="l">
              <a:lnSpc>
                <a:spcPts val="2640"/>
              </a:lnSpc>
            </a:pPr>
            <a:endParaRPr lang="en-US" sz="27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‘What if’ scenarios, historical figures in changed circumstances, and reimagined historical settings.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9066" y="8485596"/>
            <a:ext cx="7536339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ALTERNATE HISTORY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0230723" y="2827661"/>
            <a:ext cx="6520815" cy="8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4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SUBGENRES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0230723" y="3750000"/>
            <a:ext cx="6520815" cy="56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228600" indent="-228600">
              <a:lnSpc>
                <a:spcPts val="2800"/>
              </a:lnSpc>
              <a:spcAft>
                <a:spcPts val="900"/>
              </a:spcAft>
              <a:buFont typeface="Arial"/>
              <a:buChar char="•"/>
            </a:pPr>
            <a:r>
              <a:rPr lang="en-US" sz="2400" b="1" dirty="0" err="1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Uchronia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Man in the High Castle, Fatherland)</a:t>
            </a:r>
          </a:p>
          <a:p>
            <a:pPr marL="228600" indent="-228600">
              <a:lnSpc>
                <a:spcPts val="2800"/>
              </a:lnSpc>
              <a:spcAft>
                <a:spcPts val="9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Steampunk Alt-History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Difference Engine, Boneshaker)</a:t>
            </a:r>
          </a:p>
          <a:p>
            <a:pPr marL="228600" indent="-228600">
              <a:lnSpc>
                <a:spcPts val="2800"/>
              </a:lnSpc>
              <a:spcAft>
                <a:spcPts val="9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Secret History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Da Vinci Code, Foucault's Pendulum)</a:t>
            </a:r>
          </a:p>
          <a:p>
            <a:pPr marL="228600" indent="-228600">
              <a:lnSpc>
                <a:spcPts val="2800"/>
              </a:lnSpc>
              <a:spcAft>
                <a:spcPts val="900"/>
              </a:spcAft>
              <a:buFont typeface="Arial"/>
              <a:buChar char="•"/>
            </a:pPr>
            <a:r>
              <a:rPr lang="en-US" sz="2400" b="1" dirty="0" err="1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Dieselpunk</a:t>
            </a: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 / Atompunk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Wolfenstein, Sky Captain and the World of Tomorrow)</a:t>
            </a:r>
          </a:p>
          <a:p>
            <a:pPr marL="228600" indent="-228600">
              <a:lnSpc>
                <a:spcPts val="2800"/>
              </a:lnSpc>
              <a:spcAft>
                <a:spcPts val="9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Counterfactual War Fiction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Fatherland, The Plot Against America)</a:t>
            </a:r>
          </a:p>
          <a:p>
            <a:pPr marL="228600" indent="-228600">
              <a:lnSpc>
                <a:spcPts val="2800"/>
              </a:lnSpc>
              <a:spcAft>
                <a:spcPts val="900"/>
              </a:spcAft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Parallel Universe Fiction</a:t>
            </a:r>
            <a:r>
              <a:rPr lang="en-US" sz="24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His Dark Materials)</a:t>
            </a:r>
          </a:p>
        </p:txBody>
      </p:sp>
      <p:pic>
        <p:nvPicPr>
          <p:cNvPr id="20" name="Picture 19" descr="The Man in the High Castle by Philip K. Dick - Penguin Books Australia">
            <a:extLst>
              <a:ext uri="{FF2B5EF4-FFF2-40B4-BE49-F238E27FC236}">
                <a16:creationId xmlns:a16="http://schemas.microsoft.com/office/drawing/2014/main" id="{1BCC60A5-4260-E7E9-8BC1-F4C39CD0C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294" y="558929"/>
            <a:ext cx="4860144" cy="74592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17974" y="8109256"/>
            <a:ext cx="9183013" cy="1397705"/>
            <a:chOff x="0" y="0"/>
            <a:chExt cx="2418571" cy="368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22961" y="816009"/>
            <a:ext cx="9183013" cy="1397705"/>
            <a:chOff x="0" y="0"/>
            <a:chExt cx="2418571" cy="3681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8571" cy="368120"/>
            </a:xfrm>
            <a:custGeom>
              <a:avLst/>
              <a:gdLst/>
              <a:ahLst/>
              <a:cxnLst/>
              <a:rect l="l" t="t" r="r" b="b"/>
              <a:pathLst>
                <a:path w="2418571" h="368120">
                  <a:moveTo>
                    <a:pt x="0" y="0"/>
                  </a:moveTo>
                  <a:lnTo>
                    <a:pt x="2418571" y="0"/>
                  </a:lnTo>
                  <a:lnTo>
                    <a:pt x="2418571" y="368120"/>
                  </a:lnTo>
                  <a:lnTo>
                    <a:pt x="0" y="368120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18571" cy="396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694620"/>
            <a:ext cx="7536339" cy="7029299"/>
            <a:chOff x="0" y="0"/>
            <a:chExt cx="2770159" cy="25837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722961" y="2477661"/>
            <a:ext cx="7536339" cy="7029299"/>
            <a:chOff x="0" y="0"/>
            <a:chExt cx="2770159" cy="258378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770159" cy="2583785"/>
            </a:xfrm>
            <a:custGeom>
              <a:avLst/>
              <a:gdLst/>
              <a:ahLst/>
              <a:cxnLst/>
              <a:rect l="l" t="t" r="r" b="b"/>
              <a:pathLst>
                <a:path w="2770159" h="2583785">
                  <a:moveTo>
                    <a:pt x="0" y="0"/>
                  </a:moveTo>
                  <a:lnTo>
                    <a:pt x="2770159" y="0"/>
                  </a:lnTo>
                  <a:lnTo>
                    <a:pt x="2770159" y="2583785"/>
                  </a:lnTo>
                  <a:lnTo>
                    <a:pt x="0" y="2583785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770159" cy="2640935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999129" y="2822095"/>
            <a:ext cx="3119199" cy="6355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700" b="1" dirty="0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Description:</a:t>
            </a: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 </a:t>
            </a:r>
          </a:p>
          <a:p>
            <a:pPr algn="l">
              <a:lnSpc>
                <a:spcPts val="2640"/>
              </a:lnSpc>
            </a:pPr>
            <a:endParaRPr lang="en-US" sz="2700" b="1" dirty="0">
              <a:solidFill>
                <a:srgbClr val="FFFFFF"/>
              </a:solidFill>
              <a:latin typeface="Cloud Bold"/>
              <a:ea typeface="Cloud"/>
              <a:cs typeface="Cloud Bold"/>
              <a:sym typeface="Cloud Bold"/>
            </a:endParaRPr>
          </a:p>
          <a:p>
            <a:pPr algn="l">
              <a:lnSpc>
                <a:spcPts val="2640"/>
              </a:lnSpc>
            </a:pPr>
            <a:r>
              <a:rPr lang="en-US" sz="27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Blends magical elements with a realistic narrative, treating the extra-ordinary as a natural part of everyday life.</a:t>
            </a:r>
          </a:p>
          <a:p>
            <a:pPr algn="l">
              <a:lnSpc>
                <a:spcPts val="2640"/>
              </a:lnSpc>
            </a:pPr>
            <a:endParaRPr lang="en-US" sz="27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b="1" dirty="0">
                <a:solidFill>
                  <a:srgbClr val="3D4A4B"/>
                </a:solidFill>
                <a:latin typeface="Cloud Bold"/>
                <a:ea typeface="Cloud Bold"/>
                <a:cs typeface="Cloud Bold"/>
                <a:sym typeface="Cloud Bold"/>
              </a:rPr>
              <a:t>Key Elements:</a:t>
            </a:r>
            <a:r>
              <a:rPr lang="en-US" sz="27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</a:t>
            </a:r>
          </a:p>
          <a:p>
            <a:pPr algn="l">
              <a:lnSpc>
                <a:spcPts val="2640"/>
              </a:lnSpc>
            </a:pPr>
            <a:endParaRPr lang="en-US" sz="270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algn="l">
              <a:lnSpc>
                <a:spcPts val="2640"/>
              </a:lnSpc>
            </a:pPr>
            <a:r>
              <a:rPr lang="en-US" sz="27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Subtle magical elements, ordinary settings, and a seamless integration of the fantastical with the mundane.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30960" y="1283438"/>
            <a:ext cx="7536339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MAGICAL REALISM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627876" y="1270085"/>
            <a:ext cx="7536339" cy="80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44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SUBGENRES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536699" y="2250000"/>
            <a:ext cx="6520340" cy="54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Latin American Magical Realism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One Hundred Years of Solitude, Like Water for Chocolate)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Folkloric Magical Realism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Beloved, The Tiger's Wife)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Urban Magical Realism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Before the Coffee Gets Cold)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Postcolonial Magical Realism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Midnight's Children, The God of Small Things)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Contemporary Literary Magical Realism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The Night Circus, Life of Pi)</a:t>
            </a:r>
          </a:p>
          <a:p>
            <a:pPr marL="228600" indent="-228600">
              <a:lnSpc>
                <a:spcPts val="2600"/>
              </a:lnSpc>
              <a:spcAft>
                <a:spcPts val="800"/>
              </a:spcAft>
              <a:buFont typeface="Arial"/>
              <a:buChar char="•"/>
            </a:pPr>
            <a:r>
              <a:rPr lang="en-US" sz="2700" b="1" dirty="0">
                <a:solidFill>
                  <a:srgbClr val="FFFFFF"/>
                </a:solidFill>
                <a:latin typeface="Cloud Bold"/>
                <a:ea typeface="Cloud Bold"/>
                <a:cs typeface="Cloud Bold"/>
                <a:sym typeface="Cloud Bold"/>
              </a:rPr>
              <a:t>Magical Realist Film</a:t>
            </a:r>
            <a:r>
              <a:rPr lang="en-US" sz="2700" i="1" dirty="0">
                <a:solidFill>
                  <a:srgbClr val="D6D6D1"/>
                </a:solidFill>
                <a:latin typeface="Cloud"/>
                <a:ea typeface="Cloud"/>
                <a:cs typeface="Cloud"/>
                <a:sym typeface="Cloud"/>
              </a:rPr>
              <a:t> (e.g. Pan's Labyrinth, Amélie)</a:t>
            </a:r>
          </a:p>
        </p:txBody>
      </p:sp>
      <p:pic>
        <p:nvPicPr>
          <p:cNvPr id="17" name="Picture 16" descr="One Hundred Years of Solitude (Leatherbound Classics) by Marquez,Gabriel  Garcia | unknown_binding | 2011-01 | Barnes and Noble | 9781435126053 -  Biblio AU">
            <a:extLst>
              <a:ext uri="{FF2B5EF4-FFF2-40B4-BE49-F238E27FC236}">
                <a16:creationId xmlns:a16="http://schemas.microsoft.com/office/drawing/2014/main" id="{95A32F26-06DB-DDC4-0EF4-8F92B27B8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2796436"/>
            <a:ext cx="4497396" cy="64874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" y="301752"/>
            <a:ext cx="17597628" cy="9628632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56616" y="315468"/>
            <a:ext cx="17570196" cy="987552"/>
          </a:xfrm>
          <a:prstGeom prst="rect">
            <a:avLst/>
          </a:prstGeom>
          <a:solidFill>
            <a:srgbClr val="71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54380" y="438912"/>
            <a:ext cx="16733519" cy="65836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GENRE, SUBGENRE, CONVENTIONS &amp; TROPES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018461"/>
              </p:ext>
            </p:extLst>
          </p:nvPr>
        </p:nvGraphicFramePr>
        <p:xfrm>
          <a:off x="658368" y="1481329"/>
          <a:ext cx="16966690" cy="82121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7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2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76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57459"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FFFFFF"/>
                          </a:solidFill>
                          <a:latin typeface="Cloud Bold"/>
                        </a:rPr>
                        <a:t>GENRE</a:t>
                      </a:r>
                    </a:p>
                  </a:txBody>
                  <a:tcPr marL="96012" marR="96012" marT="54864" marB="54864" anchor="ctr">
                    <a:solidFill>
                      <a:srgbClr val="7A9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FFFFFF"/>
                          </a:solidFill>
                          <a:latin typeface="Cloud Bold"/>
                        </a:rPr>
                        <a:t>COMMON SUBGENRES</a:t>
                      </a:r>
                    </a:p>
                  </a:txBody>
                  <a:tcPr marL="96012" marR="96012" marT="54864" marB="54864" anchor="ctr">
                    <a:solidFill>
                      <a:srgbClr val="7A9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FFFFFF"/>
                          </a:solidFill>
                          <a:latin typeface="Cloud Bold"/>
                        </a:rPr>
                        <a:t>CONVENTIONS</a:t>
                      </a:r>
                    </a:p>
                  </a:txBody>
                  <a:tcPr marL="96012" marR="96012" marT="54864" marB="54864" anchor="ctr">
                    <a:solidFill>
                      <a:srgbClr val="7A9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FFFFFF"/>
                          </a:solidFill>
                          <a:latin typeface="Cloud Bold"/>
                        </a:rPr>
                        <a:t>TROPES</a:t>
                      </a:r>
                    </a:p>
                  </a:txBody>
                  <a:tcPr marL="96012" marR="96012" marT="54864" marB="54864" anchor="ctr">
                    <a:solidFill>
                      <a:srgbClr val="7A9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7459"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30393A"/>
                          </a:solidFill>
                          <a:latin typeface="Cloud Bold"/>
                        </a:rPr>
                        <a:t>SCIENCE FICTION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Dystopian • cyberpunk • space opera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Technology/science shapes the world; speculative “what if?”; social consequences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AI rebellion • time travel • alien invasion • megacorporation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459"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30393A"/>
                          </a:solidFill>
                          <a:latin typeface="Cloud Bold"/>
                        </a:rPr>
                        <a:t>FANTASY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High • urban • dark • epic fantasy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Magic or supernatural rules; invented worlds/cultures; quests or conflicts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Chosen one • prophecy • magical artefact • dark lord • mentor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7459"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30393A"/>
                          </a:solidFill>
                          <a:latin typeface="Cloud Bold"/>
                        </a:rPr>
                        <a:t>HORROR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Gothic • supernatural • psychological • body horror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Fear/dread; threatening atmosphere; vulnerability; the unknown or uncanny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Haunted house • possession • monster • final survivor • cursed object</a:t>
                      </a:r>
                    </a:p>
                  </a:txBody>
                  <a:tcPr marL="96012" marR="96012" marT="48006" marB="48006">
                    <a:solidFill>
                      <a:srgbClr val="E8E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7459"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30393A"/>
                          </a:solidFill>
                          <a:latin typeface="Cloud Bold"/>
                        </a:rPr>
                        <a:t>DYSTOPIAN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Political • eco-dystopia • techno-dystopia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Oppressive society; restricted freedom; critique of power; resistance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dirty="0">
                          <a:solidFill>
                            <a:srgbClr val="30393A"/>
                          </a:solidFill>
                          <a:latin typeface="Cloud"/>
                        </a:rPr>
                        <a:t>Surveillance state • forbidden knowledge • rebellion • controlled population</a:t>
                      </a:r>
                      <a:endParaRPr lang="en-AU" sz="2400" b="0" dirty="0">
                        <a:solidFill>
                          <a:srgbClr val="30393A"/>
                        </a:solidFill>
                        <a:latin typeface="Cloud"/>
                      </a:endParaRP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0676"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solidFill>
                            <a:srgbClr val="30393A"/>
                          </a:solidFill>
                          <a:latin typeface="Cloud Bold"/>
                        </a:rPr>
                        <a:t>ROMANTASY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Fantasy romance • romantic fantasy • dark romantasy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30393A"/>
                          </a:solidFill>
                          <a:latin typeface="Cloud"/>
                        </a:rPr>
                        <a:t>Fantasy world + major romantic arc; magic/high stakes; romance drives or shares the plot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 dirty="0">
                          <a:solidFill>
                            <a:srgbClr val="30393A"/>
                          </a:solidFill>
                          <a:latin typeface="Cloud"/>
                        </a:rPr>
                        <a:t>Enemies to lovers • fated mates • morally grey love interest • </a:t>
                      </a:r>
                      <a:r>
                        <a:rPr sz="2400" b="0" dirty="0" err="1">
                          <a:solidFill>
                            <a:srgbClr val="30393A"/>
                          </a:solidFill>
                          <a:latin typeface="Cloud"/>
                        </a:rPr>
                        <a:t>fae</a:t>
                      </a:r>
                      <a:r>
                        <a:rPr sz="2400" b="0" dirty="0">
                          <a:solidFill>
                            <a:srgbClr val="30393A"/>
                          </a:solidFill>
                          <a:latin typeface="Cloud"/>
                        </a:rPr>
                        <a:t> courts • forbidden love • only one bed • touch her and die • secret royal heir • slow burn</a:t>
                      </a:r>
                    </a:p>
                  </a:txBody>
                  <a:tcPr marL="96012" marR="96012" marT="48006" marB="48006">
                    <a:solidFill>
                      <a:srgbClr val="D8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59186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5965940" cy="30249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65940" cy="3024984"/>
            </a:xfrm>
            <a:custGeom>
              <a:avLst/>
              <a:gdLst/>
              <a:ahLst/>
              <a:cxnLst/>
              <a:rect l="l" t="t" r="r" b="b"/>
              <a:pathLst>
                <a:path w="5965940" h="3024984">
                  <a:moveTo>
                    <a:pt x="0" y="0"/>
                  </a:moveTo>
                  <a:lnTo>
                    <a:pt x="5965940" y="0"/>
                  </a:lnTo>
                  <a:lnTo>
                    <a:pt x="5965940" y="3024984"/>
                  </a:lnTo>
                  <a:lnTo>
                    <a:pt x="0" y="3024984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5965940" cy="3082134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51618" y="2748589"/>
            <a:ext cx="9584764" cy="218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7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ROMANTASY + BOOKTOK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28800" y="5320824"/>
            <a:ext cx="14830400" cy="3600000"/>
            <a:chOff x="0" y="0"/>
            <a:chExt cx="4444245" cy="13267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44245" cy="1326796"/>
            </a:xfrm>
            <a:custGeom>
              <a:avLst/>
              <a:gdLst/>
              <a:ahLst/>
              <a:cxnLst/>
              <a:rect l="l" t="t" r="r" b="b"/>
              <a:pathLst>
                <a:path w="4444245" h="1326796">
                  <a:moveTo>
                    <a:pt x="0" y="0"/>
                  </a:moveTo>
                  <a:lnTo>
                    <a:pt x="4444245" y="0"/>
                  </a:lnTo>
                  <a:lnTo>
                    <a:pt x="4444245" y="1326796"/>
                  </a:lnTo>
                  <a:lnTo>
                    <a:pt x="0" y="1326796"/>
                  </a:lnTo>
                  <a:close/>
                </a:path>
              </a:pathLst>
            </a:custGeom>
            <a:solidFill>
              <a:srgbClr val="70869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4444245" cy="1383946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828800" y="5420824"/>
            <a:ext cx="14630400" cy="345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3300" dirty="0">
                <a:solidFill>
                  <a:srgbClr val="FFFFFF"/>
                </a:solidFill>
                <a:ea typeface="Cloud"/>
                <a:cs typeface="Cloud"/>
                <a:sym typeface="Cloud"/>
              </a:rPr>
              <a:t>WHY SO BIG NOW? </a:t>
            </a:r>
          </a:p>
          <a:p>
            <a:pPr algn="ctr">
              <a:lnSpc>
                <a:spcPts val="3919"/>
              </a:lnSpc>
            </a:pPr>
            <a:r>
              <a:rPr lang="en-US" sz="2400" dirty="0" err="1">
                <a:solidFill>
                  <a:srgbClr val="FFFFFF"/>
                </a:solidFill>
                <a:ea typeface="Cloud"/>
                <a:cs typeface="Cloud"/>
                <a:sym typeface="Cloud"/>
              </a:rPr>
              <a:t>BookTok</a:t>
            </a:r>
            <a:r>
              <a:rPr lang="en-US" sz="2400" dirty="0">
                <a:solidFill>
                  <a:srgbClr val="FFFFFF"/>
                </a:solidFill>
                <a:ea typeface="Cloud"/>
                <a:cs typeface="Cloud"/>
                <a:sym typeface="Cloud"/>
              </a:rPr>
              <a:t> has amplified discoverability and word-of-mouth. UK science-fiction/fantasy sales value rose 41.3% in 2024, with romantasy helping drive the surge.</a:t>
            </a:r>
          </a:p>
          <a:p>
            <a:pPr algn="ctr">
              <a:lnSpc>
                <a:spcPts val="3919"/>
              </a:lnSpc>
            </a:pPr>
            <a:endParaRPr lang="en-US" sz="2400" dirty="0">
              <a:solidFill>
                <a:srgbClr val="FFFFFF"/>
              </a:solidFill>
              <a:ea typeface="Cloud"/>
              <a:cs typeface="Cloud"/>
              <a:sym typeface="Cloud"/>
            </a:endParaRPr>
          </a:p>
          <a:p>
            <a:pPr algn="ctr">
              <a:lnSpc>
                <a:spcPts val="3919"/>
              </a:lnSpc>
            </a:pPr>
            <a:r>
              <a:rPr lang="en-US" sz="3300" dirty="0">
                <a:solidFill>
                  <a:srgbClr val="FFFFFF"/>
                </a:solidFill>
                <a:ea typeface="Cloud"/>
                <a:cs typeface="Cloud"/>
                <a:sym typeface="Cloud"/>
              </a:rPr>
              <a:t>WHY CAN IT FEEL FORMULAIC?</a:t>
            </a:r>
            <a:r>
              <a:rPr lang="en-US" sz="1100" dirty="0">
                <a:solidFill>
                  <a:srgbClr val="FFFFFF"/>
                </a:solidFill>
                <a:ea typeface="Cloud"/>
                <a:cs typeface="Cloud"/>
                <a:sym typeface="Cloud"/>
              </a:rPr>
              <a:t>(Because it is) </a:t>
            </a:r>
          </a:p>
          <a:p>
            <a:pPr algn="ctr">
              <a:lnSpc>
                <a:spcPts val="3919"/>
              </a:lnSpc>
            </a:pPr>
            <a:r>
              <a:rPr lang="en-US" sz="2400" dirty="0">
                <a:solidFill>
                  <a:srgbClr val="FFFFFF"/>
                </a:solidFill>
                <a:ea typeface="Cloud"/>
                <a:cs typeface="Cloud"/>
                <a:sym typeface="Cloud"/>
              </a:rPr>
              <a:t>The same highly marketable trope combinations recur: enemies-to-lovers, fated mates, “morally grey” heroes, </a:t>
            </a:r>
            <a:r>
              <a:rPr lang="en-US" sz="2400" dirty="0" err="1">
                <a:solidFill>
                  <a:srgbClr val="FFFFFF"/>
                </a:solidFill>
                <a:ea typeface="Cloud"/>
                <a:cs typeface="Cloud"/>
                <a:sym typeface="Cloud"/>
              </a:rPr>
              <a:t>fae</a:t>
            </a:r>
            <a:r>
              <a:rPr lang="en-US" sz="2400" dirty="0">
                <a:solidFill>
                  <a:srgbClr val="FFFFFF"/>
                </a:solidFill>
                <a:ea typeface="Cloud"/>
                <a:cs typeface="Cloud"/>
                <a:sym typeface="Cloud"/>
              </a:rPr>
              <a:t> courts and trials. Predictability can be part of the appeal, but repetition can also make texts feel interchangeable.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7438" y="2933821"/>
            <a:ext cx="19122877" cy="1831733"/>
            <a:chOff x="0" y="0"/>
            <a:chExt cx="5036478" cy="4824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36478" cy="482432"/>
            </a:xfrm>
            <a:custGeom>
              <a:avLst/>
              <a:gdLst/>
              <a:ahLst/>
              <a:cxnLst/>
              <a:rect l="l" t="t" r="r" b="b"/>
              <a:pathLst>
                <a:path w="5036478" h="482432">
                  <a:moveTo>
                    <a:pt x="0" y="0"/>
                  </a:moveTo>
                  <a:lnTo>
                    <a:pt x="5036478" y="0"/>
                  </a:lnTo>
                  <a:lnTo>
                    <a:pt x="5036478" y="482432"/>
                  </a:lnTo>
                  <a:lnTo>
                    <a:pt x="0" y="482432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36478" cy="511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79114" y="1209675"/>
            <a:ext cx="15129773" cy="134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0"/>
              </a:lnSpc>
            </a:pPr>
            <a:r>
              <a:rPr lang="en-US" sz="5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PLOT &amp; STRUCTURAL ELEMENTS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5143500"/>
            <a:ext cx="3618769" cy="4114800"/>
            <a:chOff x="0" y="0"/>
            <a:chExt cx="1330164" cy="15124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30164" cy="1512492"/>
            </a:xfrm>
            <a:custGeom>
              <a:avLst/>
              <a:gdLst/>
              <a:ahLst/>
              <a:cxnLst/>
              <a:rect l="l" t="t" r="r" b="b"/>
              <a:pathLst>
                <a:path w="1330164" h="1512492">
                  <a:moveTo>
                    <a:pt x="0" y="0"/>
                  </a:moveTo>
                  <a:lnTo>
                    <a:pt x="1330164" y="0"/>
                  </a:lnTo>
                  <a:lnTo>
                    <a:pt x="1330164" y="1512492"/>
                  </a:lnTo>
                  <a:lnTo>
                    <a:pt x="0" y="151249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330164" cy="156964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34017" y="5143500"/>
            <a:ext cx="3618769" cy="4114800"/>
            <a:chOff x="0" y="0"/>
            <a:chExt cx="1330164" cy="15124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0164" cy="1512492"/>
            </a:xfrm>
            <a:custGeom>
              <a:avLst/>
              <a:gdLst/>
              <a:ahLst/>
              <a:cxnLst/>
              <a:rect l="l" t="t" r="r" b="b"/>
              <a:pathLst>
                <a:path w="1330164" h="1512492">
                  <a:moveTo>
                    <a:pt x="0" y="0"/>
                  </a:moveTo>
                  <a:lnTo>
                    <a:pt x="1330164" y="0"/>
                  </a:lnTo>
                  <a:lnTo>
                    <a:pt x="1330164" y="1512492"/>
                  </a:lnTo>
                  <a:lnTo>
                    <a:pt x="0" y="151249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330164" cy="156964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39335" y="5143500"/>
            <a:ext cx="3618769" cy="4114800"/>
            <a:chOff x="0" y="0"/>
            <a:chExt cx="1330164" cy="15124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30164" cy="1512492"/>
            </a:xfrm>
            <a:custGeom>
              <a:avLst/>
              <a:gdLst/>
              <a:ahLst/>
              <a:cxnLst/>
              <a:rect l="l" t="t" r="r" b="b"/>
              <a:pathLst>
                <a:path w="1330164" h="1512492">
                  <a:moveTo>
                    <a:pt x="0" y="0"/>
                  </a:moveTo>
                  <a:lnTo>
                    <a:pt x="1330164" y="0"/>
                  </a:lnTo>
                  <a:lnTo>
                    <a:pt x="1330164" y="1512492"/>
                  </a:lnTo>
                  <a:lnTo>
                    <a:pt x="0" y="151249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330164" cy="156964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0531" y="5143500"/>
            <a:ext cx="3618769" cy="4114800"/>
            <a:chOff x="0" y="0"/>
            <a:chExt cx="1330164" cy="15124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30164" cy="1512492"/>
            </a:xfrm>
            <a:custGeom>
              <a:avLst/>
              <a:gdLst/>
              <a:ahLst/>
              <a:cxnLst/>
              <a:rect l="l" t="t" r="r" b="b"/>
              <a:pathLst>
                <a:path w="1330164" h="1512492">
                  <a:moveTo>
                    <a:pt x="0" y="0"/>
                  </a:moveTo>
                  <a:lnTo>
                    <a:pt x="1330164" y="0"/>
                  </a:lnTo>
                  <a:lnTo>
                    <a:pt x="1330164" y="1512492"/>
                  </a:lnTo>
                  <a:lnTo>
                    <a:pt x="0" y="151249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330164" cy="156964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34785" y="3275647"/>
            <a:ext cx="3614767" cy="122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3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NON-LINEAR NARRATIVES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26007" y="5514975"/>
            <a:ext cx="2624156" cy="3362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Use of non-linear storytelling, including flashbacks, time travel, and fragmented timelines.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234017" y="3275647"/>
            <a:ext cx="3614767" cy="122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3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MULTIPLE PERSPECTIVES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729323" y="5934075"/>
            <a:ext cx="2624156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Incorporation of various viewpoints to provide different angles on the story.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43337" y="3275647"/>
            <a:ext cx="3614767" cy="122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3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QUEST &amp; ADVENTURE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38642" y="5934075"/>
            <a:ext cx="2624156" cy="252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Central narratives often revolve around epic quests, journeys, or adventures.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639129" y="3275647"/>
            <a:ext cx="3614767" cy="122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3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CONFLICT &amp; RESOLUTION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134435" y="5724525"/>
            <a:ext cx="2624156" cy="2943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Frequent conflicts such as human vs. technology, good vs. evil, or individual vs. society.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92603" y="6384637"/>
            <a:ext cx="8989939" cy="1137994"/>
            <a:chOff x="0" y="0"/>
            <a:chExt cx="2367721" cy="299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7721" cy="299719"/>
            </a:xfrm>
            <a:custGeom>
              <a:avLst/>
              <a:gdLst/>
              <a:ahLst/>
              <a:cxnLst/>
              <a:rect l="l" t="t" r="r" b="b"/>
              <a:pathLst>
                <a:path w="2367721" h="299719">
                  <a:moveTo>
                    <a:pt x="0" y="0"/>
                  </a:moveTo>
                  <a:lnTo>
                    <a:pt x="2367721" y="0"/>
                  </a:lnTo>
                  <a:lnTo>
                    <a:pt x="2367721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67721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92603" y="2795642"/>
            <a:ext cx="9298926" cy="1137994"/>
            <a:chOff x="0" y="0"/>
            <a:chExt cx="2449100" cy="2997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49100" cy="299719"/>
            </a:xfrm>
            <a:custGeom>
              <a:avLst/>
              <a:gdLst/>
              <a:ahLst/>
              <a:cxnLst/>
              <a:rect l="l" t="t" r="r" b="b"/>
              <a:pathLst>
                <a:path w="2449100" h="299719">
                  <a:moveTo>
                    <a:pt x="0" y="0"/>
                  </a:moveTo>
                  <a:lnTo>
                    <a:pt x="2449100" y="0"/>
                  </a:lnTo>
                  <a:lnTo>
                    <a:pt x="2449100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449100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94541" y="6384637"/>
            <a:ext cx="8989939" cy="1137994"/>
            <a:chOff x="0" y="0"/>
            <a:chExt cx="2367721" cy="299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67721" cy="299719"/>
            </a:xfrm>
            <a:custGeom>
              <a:avLst/>
              <a:gdLst/>
              <a:ahLst/>
              <a:cxnLst/>
              <a:rect l="l" t="t" r="r" b="b"/>
              <a:pathLst>
                <a:path w="2367721" h="299719">
                  <a:moveTo>
                    <a:pt x="0" y="0"/>
                  </a:moveTo>
                  <a:lnTo>
                    <a:pt x="2367721" y="0"/>
                  </a:lnTo>
                  <a:lnTo>
                    <a:pt x="2367721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367721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294541" y="2795642"/>
            <a:ext cx="8989939" cy="1137994"/>
            <a:chOff x="0" y="0"/>
            <a:chExt cx="2367721" cy="29971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67721" cy="299719"/>
            </a:xfrm>
            <a:custGeom>
              <a:avLst/>
              <a:gdLst/>
              <a:ahLst/>
              <a:cxnLst/>
              <a:rect l="l" t="t" r="r" b="b"/>
              <a:pathLst>
                <a:path w="2367721" h="299719">
                  <a:moveTo>
                    <a:pt x="0" y="0"/>
                  </a:moveTo>
                  <a:lnTo>
                    <a:pt x="2367721" y="0"/>
                  </a:lnTo>
                  <a:lnTo>
                    <a:pt x="2367721" y="299719"/>
                  </a:lnTo>
                  <a:lnTo>
                    <a:pt x="0" y="299719"/>
                  </a:lnTo>
                  <a:close/>
                </a:path>
              </a:pathLst>
            </a:custGeom>
            <a:solidFill>
              <a:srgbClr val="3D4A4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367721" cy="328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79114" y="1209675"/>
            <a:ext cx="15129773" cy="134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00"/>
              </a:lnSpc>
            </a:pPr>
            <a:r>
              <a:rPr lang="en-US" sz="83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THEMES &amp; MOTIFS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99809" y="7522632"/>
            <a:ext cx="7681143" cy="1856114"/>
            <a:chOff x="0" y="0"/>
            <a:chExt cx="2823386" cy="68225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823386" cy="682259"/>
            </a:xfrm>
            <a:custGeom>
              <a:avLst/>
              <a:gdLst/>
              <a:ahLst/>
              <a:cxnLst/>
              <a:rect l="l" t="t" r="r" b="b"/>
              <a:pathLst>
                <a:path w="2823386" h="682259">
                  <a:moveTo>
                    <a:pt x="0" y="0"/>
                  </a:moveTo>
                  <a:lnTo>
                    <a:pt x="2823386" y="0"/>
                  </a:lnTo>
                  <a:lnTo>
                    <a:pt x="2823386" y="682259"/>
                  </a:lnTo>
                  <a:lnTo>
                    <a:pt x="0" y="682259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2823386" cy="739409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78157" y="7522632"/>
            <a:ext cx="7681143" cy="1856114"/>
            <a:chOff x="0" y="0"/>
            <a:chExt cx="2823386" cy="68225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23386" cy="682259"/>
            </a:xfrm>
            <a:custGeom>
              <a:avLst/>
              <a:gdLst/>
              <a:ahLst/>
              <a:cxnLst/>
              <a:rect l="l" t="t" r="r" b="b"/>
              <a:pathLst>
                <a:path w="2823386" h="682259">
                  <a:moveTo>
                    <a:pt x="0" y="0"/>
                  </a:moveTo>
                  <a:lnTo>
                    <a:pt x="2823386" y="0"/>
                  </a:lnTo>
                  <a:lnTo>
                    <a:pt x="2823386" y="682259"/>
                  </a:lnTo>
                  <a:lnTo>
                    <a:pt x="0" y="682259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2823386" cy="739409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14254" y="3933637"/>
            <a:ext cx="7681143" cy="2108101"/>
            <a:chOff x="0" y="0"/>
            <a:chExt cx="2823386" cy="77488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823386" cy="774882"/>
            </a:xfrm>
            <a:custGeom>
              <a:avLst/>
              <a:gdLst/>
              <a:ahLst/>
              <a:cxnLst/>
              <a:rect l="l" t="t" r="r" b="b"/>
              <a:pathLst>
                <a:path w="2823386" h="774882">
                  <a:moveTo>
                    <a:pt x="0" y="0"/>
                  </a:moveTo>
                  <a:lnTo>
                    <a:pt x="2823386" y="0"/>
                  </a:lnTo>
                  <a:lnTo>
                    <a:pt x="2823386" y="774882"/>
                  </a:lnTo>
                  <a:lnTo>
                    <a:pt x="0" y="77488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2823386" cy="83203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592603" y="3933637"/>
            <a:ext cx="7681143" cy="2108101"/>
            <a:chOff x="0" y="0"/>
            <a:chExt cx="2823386" cy="77488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823386" cy="774882"/>
            </a:xfrm>
            <a:custGeom>
              <a:avLst/>
              <a:gdLst/>
              <a:ahLst/>
              <a:cxnLst/>
              <a:rect l="l" t="t" r="r" b="b"/>
              <a:pathLst>
                <a:path w="2823386" h="774882">
                  <a:moveTo>
                    <a:pt x="0" y="0"/>
                  </a:moveTo>
                  <a:lnTo>
                    <a:pt x="2823386" y="0"/>
                  </a:lnTo>
                  <a:lnTo>
                    <a:pt x="2823386" y="774882"/>
                  </a:lnTo>
                  <a:lnTo>
                    <a:pt x="0" y="774882"/>
                  </a:lnTo>
                  <a:close/>
                </a:path>
              </a:pathLst>
            </a:custGeom>
            <a:solidFill>
              <a:srgbClr val="979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2823386" cy="832032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32085" y="4152712"/>
            <a:ext cx="6445397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Characters venture into unknown realms or discover hidden aspects of their own world, pushing the boundaries of knowledge and experience.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17682" y="7845851"/>
            <a:ext cx="6445397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Questions about what it means to be human, including explorations of identity, consciousness, and the soul.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14346" y="6674869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HUMANITY AND IDENTITY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14346" y="3144984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EXPLORATION AND DISCOVERY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10348" y="4152712"/>
            <a:ext cx="6445568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Imagining future societies shaped by advanced technology and scientific progress, often exploring the impact </a:t>
            </a:r>
          </a:p>
          <a:p>
            <a:pPr algn="ctr">
              <a:lnSpc>
                <a:spcPts val="3119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on humanity.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195945" y="7845851"/>
            <a:ext cx="6445568" cy="119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9"/>
              </a:lnSpc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Critiques of societal norms, government systems, and cultural practices, often through allegory or satire.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592694" y="6674869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SOCIAL AND POLITICAL COMMENTARY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592786" y="3085874"/>
            <a:ext cx="7680960" cy="63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TECHNOLOGY AND THE FUTURE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4A4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20F608-E9BB-9863-73A9-4D399EE58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81B52E4-F507-9E40-4A6E-F4DDFD99F03D}"/>
              </a:ext>
            </a:extLst>
          </p:cNvPr>
          <p:cNvSpPr/>
          <p:nvPr/>
        </p:nvSpPr>
        <p:spPr>
          <a:xfrm>
            <a:off x="-224512" y="5687761"/>
            <a:ext cx="18512512" cy="4599239"/>
          </a:xfrm>
          <a:custGeom>
            <a:avLst/>
            <a:gdLst/>
            <a:ahLst/>
            <a:cxnLst/>
            <a:rect l="l" t="t" r="r" b="b"/>
            <a:pathLst>
              <a:path w="18512512" h="4599239">
                <a:moveTo>
                  <a:pt x="0" y="0"/>
                </a:moveTo>
                <a:lnTo>
                  <a:pt x="18512512" y="0"/>
                </a:lnTo>
                <a:lnTo>
                  <a:pt x="18512512" y="4599239"/>
                </a:lnTo>
                <a:lnTo>
                  <a:pt x="0" y="45992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481" b="-101415"/>
            </a:stretch>
          </a:blipFill>
        </p:spPr>
        <p:txBody>
          <a:bodyPr/>
          <a:lstStyle/>
          <a:p>
            <a:endParaRPr lang="en-AU" noProof="0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62F4B97-A2A3-A48E-EF9C-84D93FEC8313}"/>
              </a:ext>
            </a:extLst>
          </p:cNvPr>
          <p:cNvGrpSpPr/>
          <p:nvPr/>
        </p:nvGrpSpPr>
        <p:grpSpPr>
          <a:xfrm>
            <a:off x="1028700" y="1028700"/>
            <a:ext cx="16230600" cy="8229600"/>
            <a:chOff x="0" y="0"/>
            <a:chExt cx="5965940" cy="302498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282CACD-F6AC-D139-331C-F89F4F5316F5}"/>
                </a:ext>
              </a:extLst>
            </p:cNvPr>
            <p:cNvSpPr/>
            <p:nvPr/>
          </p:nvSpPr>
          <p:spPr>
            <a:xfrm>
              <a:off x="0" y="0"/>
              <a:ext cx="5965940" cy="3024984"/>
            </a:xfrm>
            <a:custGeom>
              <a:avLst/>
              <a:gdLst/>
              <a:ahLst/>
              <a:cxnLst/>
              <a:rect l="l" t="t" r="r" b="b"/>
              <a:pathLst>
                <a:path w="5965940" h="3024984">
                  <a:moveTo>
                    <a:pt x="0" y="0"/>
                  </a:moveTo>
                  <a:lnTo>
                    <a:pt x="5965940" y="0"/>
                  </a:lnTo>
                  <a:lnTo>
                    <a:pt x="5965940" y="3024984"/>
                  </a:lnTo>
                  <a:lnTo>
                    <a:pt x="0" y="3024984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AU" noProof="0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6B18AA8-A386-5496-FEED-E91355F15243}"/>
                </a:ext>
              </a:extLst>
            </p:cNvPr>
            <p:cNvSpPr txBox="1"/>
            <p:nvPr/>
          </p:nvSpPr>
          <p:spPr>
            <a:xfrm>
              <a:off x="0" y="-57150"/>
              <a:ext cx="5965940" cy="3082134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 lang="en-AU" noProof="0" dirty="0"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CE4E49D0-A801-6230-AA7A-B56F1F782643}"/>
              </a:ext>
            </a:extLst>
          </p:cNvPr>
          <p:cNvSpPr txBox="1"/>
          <p:nvPr/>
        </p:nvSpPr>
        <p:spPr>
          <a:xfrm>
            <a:off x="3098619" y="1659087"/>
            <a:ext cx="12090763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AU" sz="6300" b="1" noProof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INDIVIDUAL RESEARCH TASK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6513F10-B104-8E1F-F3CD-958553E927EF}"/>
              </a:ext>
            </a:extLst>
          </p:cNvPr>
          <p:cNvGrpSpPr/>
          <p:nvPr/>
        </p:nvGrpSpPr>
        <p:grpSpPr>
          <a:xfrm>
            <a:off x="3098619" y="3402156"/>
            <a:ext cx="12090763" cy="5398944"/>
            <a:chOff x="0" y="0"/>
            <a:chExt cx="4444245" cy="201188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223E6D2-EA68-65A4-03D1-8536ACB64382}"/>
                </a:ext>
              </a:extLst>
            </p:cNvPr>
            <p:cNvSpPr/>
            <p:nvPr/>
          </p:nvSpPr>
          <p:spPr>
            <a:xfrm>
              <a:off x="0" y="0"/>
              <a:ext cx="4444245" cy="2011880"/>
            </a:xfrm>
            <a:custGeom>
              <a:avLst/>
              <a:gdLst/>
              <a:ahLst/>
              <a:cxnLst/>
              <a:rect l="l" t="t" r="r" b="b"/>
              <a:pathLst>
                <a:path w="4444245" h="2011880">
                  <a:moveTo>
                    <a:pt x="0" y="0"/>
                  </a:moveTo>
                  <a:lnTo>
                    <a:pt x="4444245" y="0"/>
                  </a:lnTo>
                  <a:lnTo>
                    <a:pt x="4444245" y="2011880"/>
                  </a:lnTo>
                  <a:lnTo>
                    <a:pt x="0" y="2011880"/>
                  </a:lnTo>
                  <a:close/>
                </a:path>
              </a:pathLst>
            </a:custGeom>
            <a:solidFill>
              <a:srgbClr val="708690"/>
            </a:solidFill>
          </p:spPr>
          <p:txBody>
            <a:bodyPr/>
            <a:lstStyle/>
            <a:p>
              <a:endParaRPr lang="en-AU" noProof="0" dirty="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96E3433-6447-BB92-3999-70BD2B992D4F}"/>
                </a:ext>
              </a:extLst>
            </p:cNvPr>
            <p:cNvSpPr txBox="1"/>
            <p:nvPr/>
          </p:nvSpPr>
          <p:spPr>
            <a:xfrm>
              <a:off x="0" y="-57150"/>
              <a:ext cx="4444245" cy="2069030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 lang="en-AU" noProof="0" dirty="0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FB5931FE-BC8C-DD75-B630-7290DDE1BCF2}"/>
              </a:ext>
            </a:extLst>
          </p:cNvPr>
          <p:cNvSpPr txBox="1"/>
          <p:nvPr/>
        </p:nvSpPr>
        <p:spPr>
          <a:xfrm>
            <a:off x="3813149" y="3927007"/>
            <a:ext cx="10585447" cy="4501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3" lvl="1" indent="-302256" algn="l">
              <a:lnSpc>
                <a:spcPts val="3919"/>
              </a:lnSpc>
              <a:buAutoNum type="arabicPeriod"/>
            </a:pPr>
            <a:r>
              <a:rPr lang="en-AU" sz="3200" noProof="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Look up your favourite SPECULATIVE FICTION book, short-story, film, TV show or videogame.</a:t>
            </a:r>
          </a:p>
          <a:p>
            <a:pPr marL="604513" lvl="1" indent="-302256" algn="l">
              <a:lnSpc>
                <a:spcPts val="3919"/>
              </a:lnSpc>
              <a:buAutoNum type="arabicPeriod"/>
            </a:pPr>
            <a:r>
              <a:rPr lang="en-AU" sz="3200" noProof="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Find out what genre/subgenre it is.</a:t>
            </a:r>
          </a:p>
          <a:p>
            <a:pPr marL="604513" lvl="1" indent="-302256" algn="l">
              <a:lnSpc>
                <a:spcPts val="3919"/>
              </a:lnSpc>
              <a:buAutoNum type="arabicPeriod"/>
            </a:pPr>
            <a:r>
              <a:rPr lang="en-AU" sz="3200" noProof="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Identify its conventions, tropes and characteristics and how your chosen text uses them.</a:t>
            </a:r>
          </a:p>
          <a:p>
            <a:pPr marL="604513" lvl="1" indent="-302256" algn="l">
              <a:lnSpc>
                <a:spcPts val="3919"/>
              </a:lnSpc>
              <a:buAutoNum type="arabicPeriod"/>
            </a:pPr>
            <a:r>
              <a:rPr lang="en-AU" sz="32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Research the historical context during which it started.</a:t>
            </a:r>
            <a:endParaRPr lang="en-AU" sz="3200" noProof="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  <a:p>
            <a:pPr marL="604513" lvl="1" indent="-302256" algn="l">
              <a:lnSpc>
                <a:spcPts val="3919"/>
              </a:lnSpc>
              <a:buAutoNum type="arabicPeriod"/>
            </a:pPr>
            <a:r>
              <a:rPr lang="en-AU" sz="32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 Collect the information into a single slide and share to Google Classroom.</a:t>
            </a:r>
            <a:endParaRPr lang="en-AU" sz="3200" noProof="0" dirty="0">
              <a:solidFill>
                <a:srgbClr val="FFFFFF"/>
              </a:solidFill>
              <a:latin typeface="Cloud"/>
              <a:ea typeface="Cloud"/>
              <a:cs typeface="Cloud"/>
              <a:sym typeface="Cloud"/>
            </a:endParaRPr>
          </a:p>
        </p:txBody>
      </p:sp>
    </p:spTree>
    <p:extLst>
      <p:ext uri="{BB962C8B-B14F-4D97-AF65-F5344CB8AC3E}">
        <p14:creationId xmlns:p14="http://schemas.microsoft.com/office/powerpoint/2010/main" val="196894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6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ssay: fairy tales of the future — a quest for speculative fiction – The  UCSD Guardian">
            <a:extLst>
              <a:ext uri="{FF2B5EF4-FFF2-40B4-BE49-F238E27FC236}">
                <a16:creationId xmlns:a16="http://schemas.microsoft.com/office/drawing/2014/main" id="{259E0F2D-FC19-29E6-29A2-67ABA536B3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023" b="-1"/>
          <a:stretch>
            <a:fillRect/>
          </a:stretch>
        </p:blipFill>
        <p:spPr>
          <a:xfrm>
            <a:off x="-76202" y="4194180"/>
            <a:ext cx="18440400" cy="609282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66907" y="500937"/>
            <a:ext cx="17154185" cy="9285126"/>
            <a:chOff x="0" y="0"/>
            <a:chExt cx="6305426" cy="34129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05426" cy="3412967"/>
            </a:xfrm>
            <a:custGeom>
              <a:avLst/>
              <a:gdLst/>
              <a:ahLst/>
              <a:cxnLst/>
              <a:rect l="l" t="t" r="r" b="b"/>
              <a:pathLst>
                <a:path w="6305426" h="3412967">
                  <a:moveTo>
                    <a:pt x="0" y="0"/>
                  </a:moveTo>
                  <a:lnTo>
                    <a:pt x="6305426" y="0"/>
                  </a:lnTo>
                  <a:lnTo>
                    <a:pt x="6305426" y="3412967"/>
                  </a:lnTo>
                  <a:lnTo>
                    <a:pt x="0" y="3412967"/>
                  </a:lnTo>
                  <a:close/>
                </a:path>
              </a:pathLst>
            </a:custGeom>
            <a:ln w="571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305426" cy="3470117"/>
            </a:xfrm>
            <a:prstGeom prst="rect">
              <a:avLst/>
            </a:prstGeom>
          </p:spPr>
          <p:txBody>
            <a:bodyPr lIns="36399" tIns="36399" rIns="36399" bIns="36399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422088" y="990600"/>
            <a:ext cx="7443824" cy="218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7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 WRAP UP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4992" y="2288150"/>
            <a:ext cx="15938013" cy="1372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3000" dirty="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Speculative fiction plays a vital role in literature by encouraging imagination, exploring endless possibilities, and providing a platform to critique societal norms. It challenges readers to envision different realities and question the status quo, making it a powerful genre for both entertainment and reflection.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1900</Words>
  <Application>Microsoft Office PowerPoint</Application>
  <PresentationFormat>Custom</PresentationFormat>
  <Paragraphs>181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Cloud</vt:lpstr>
      <vt:lpstr>Arial</vt:lpstr>
      <vt:lpstr>Cloud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Speculative Fiction Genre Educational Presentation in Dark Natural Photo Style</dc:title>
  <dc:creator>Ornelas, Jessica</dc:creator>
  <cp:lastModifiedBy>Ornelas, Jessica</cp:lastModifiedBy>
  <cp:revision>6</cp:revision>
  <dcterms:created xsi:type="dcterms:W3CDTF">2006-08-16T00:00:00Z</dcterms:created>
  <dcterms:modified xsi:type="dcterms:W3CDTF">2026-09-14T03:00:20Z</dcterms:modified>
  <dc:identifier>DAHU2rIkoD0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ff45667-9c39-466e-8f21-c8569ec3d487_Enabled">
    <vt:lpwstr>true</vt:lpwstr>
  </property>
  <property fmtid="{D5CDD505-2E9C-101B-9397-08002B2CF9AE}" pid="3" name="MSIP_Label_2ff45667-9c39-466e-8f21-c8569ec3d487_SetDate">
    <vt:lpwstr>2026-09-14T01:28:55Z</vt:lpwstr>
  </property>
  <property fmtid="{D5CDD505-2E9C-101B-9397-08002B2CF9AE}" pid="4" name="MSIP_Label_2ff45667-9c39-466e-8f21-c8569ec3d487_Method">
    <vt:lpwstr>Standard</vt:lpwstr>
  </property>
  <property fmtid="{D5CDD505-2E9C-101B-9397-08002B2CF9AE}" pid="5" name="MSIP_Label_2ff45667-9c39-466e-8f21-c8569ec3d487_Name">
    <vt:lpwstr>OFFICIAL - NO MARKING</vt:lpwstr>
  </property>
  <property fmtid="{D5CDD505-2E9C-101B-9397-08002B2CF9AE}" pid="6" name="MSIP_Label_2ff45667-9c39-466e-8f21-c8569ec3d487_SiteId">
    <vt:lpwstr>f1d4a832-6c21-4475-9bf4-8cc7e9044a29</vt:lpwstr>
  </property>
  <property fmtid="{D5CDD505-2E9C-101B-9397-08002B2CF9AE}" pid="7" name="MSIP_Label_2ff45667-9c39-466e-8f21-c8569ec3d487_ActionId">
    <vt:lpwstr>b1cdf7ad-8625-4da0-81f2-f47b3ef7d8ab</vt:lpwstr>
  </property>
  <property fmtid="{D5CDD505-2E9C-101B-9397-08002B2CF9AE}" pid="8" name="MSIP_Label_2ff45667-9c39-466e-8f21-c8569ec3d487_ContentBits">
    <vt:lpwstr>0</vt:lpwstr>
  </property>
  <property fmtid="{D5CDD505-2E9C-101B-9397-08002B2CF9AE}" pid="9" name="MSIP_Label_2ff45667-9c39-466e-8f21-c8569ec3d487_Tag">
    <vt:lpwstr>10, 3, 0, 1</vt:lpwstr>
  </property>
</Properties>
</file>