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878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49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2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A4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Isosceles Triangle 2"/>
          <p:cNvSpPr/>
          <p:nvPr/>
        </p:nvSpPr>
        <p:spPr>
          <a:xfrm>
            <a:off x="9282988" y="1019098"/>
            <a:ext cx="636422" cy="636422"/>
          </a:xfrm>
          <a:prstGeom prst="triangle">
            <a:avLst/>
          </a:prstGeom>
          <a:noFill/>
          <a:ln w="22860">
            <a:solidFill>
              <a:srgbClr val="C9A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Isosceles Triangle 3"/>
          <p:cNvSpPr/>
          <p:nvPr/>
        </p:nvSpPr>
        <p:spPr>
          <a:xfrm rot="4320000">
            <a:off x="10228728" y="1706219"/>
            <a:ext cx="636422" cy="636422"/>
          </a:xfrm>
          <a:prstGeom prst="triangle">
            <a:avLst/>
          </a:prstGeom>
          <a:noFill/>
          <a:ln w="22860">
            <a:solidFill>
              <a:srgbClr val="A4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Isosceles Triangle 4"/>
          <p:cNvSpPr/>
          <p:nvPr/>
        </p:nvSpPr>
        <p:spPr>
          <a:xfrm rot="8640000">
            <a:off x="9867488" y="2818003"/>
            <a:ext cx="636422" cy="636422"/>
          </a:xfrm>
          <a:prstGeom prst="triangle">
            <a:avLst/>
          </a:prstGeom>
          <a:noFill/>
          <a:ln w="22860">
            <a:solidFill>
              <a:srgbClr val="C9A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 rot="12960000">
            <a:off x="8698489" y="2818003"/>
            <a:ext cx="636422" cy="636422"/>
          </a:xfrm>
          <a:prstGeom prst="triangle">
            <a:avLst/>
          </a:prstGeom>
          <a:noFill/>
          <a:ln w="22860">
            <a:solidFill>
              <a:srgbClr val="A4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 rot="17280000">
            <a:off x="8337248" y="1706219"/>
            <a:ext cx="636422" cy="636422"/>
          </a:xfrm>
          <a:prstGeom prst="triangle">
            <a:avLst/>
          </a:prstGeom>
          <a:noFill/>
          <a:ln w="22860">
            <a:solidFill>
              <a:srgbClr val="C9A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229953" y="1960473"/>
            <a:ext cx="742492" cy="742492"/>
          </a:xfrm>
          <a:prstGeom prst="ellipse">
            <a:avLst/>
          </a:prstGeom>
          <a:noFill/>
          <a:ln w="15240">
            <a:solidFill>
              <a:srgbClr val="A8AA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77240" y="1325880"/>
            <a:ext cx="5852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EFE6"/>
                </a:solidFill>
                <a:latin typeface="Aptos"/>
              </a:rPr>
              <a:t>APA 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207270"/>
            <a:ext cx="812695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0" dirty="0">
                <a:solidFill>
                  <a:srgbClr val="A8AAAD"/>
                </a:solidFill>
                <a:latin typeface="Aptos"/>
              </a:rPr>
              <a:t>A quick guide to citations and references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2971800"/>
            <a:ext cx="1280160" cy="54864"/>
          </a:xfrm>
          <a:prstGeom prst="rect">
            <a:avLst/>
          </a:prstGeom>
          <a:solidFill>
            <a:srgbClr val="A4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018520" y="6419088"/>
            <a:ext cx="41148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A8AAAD"/>
                </a:solidFill>
                <a:latin typeface="Apto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2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4048"/>
            <a:ext cx="43891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A4262B"/>
                </a:solidFill>
                <a:latin typeface="Aptos"/>
              </a:rPr>
              <a:t>APA 7</a:t>
            </a:r>
          </a:p>
        </p:txBody>
      </p:sp>
      <p:sp>
        <p:nvSpPr>
          <p:cNvPr id="4" name="Rectangle 3"/>
          <p:cNvSpPr/>
          <p:nvPr/>
        </p:nvSpPr>
        <p:spPr>
          <a:xfrm>
            <a:off x="948813" y="1399248"/>
            <a:ext cx="1188720" cy="45720"/>
          </a:xfrm>
          <a:prstGeom prst="rect">
            <a:avLst/>
          </a:prstGeom>
          <a:solidFill>
            <a:srgbClr val="A4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Isosceles Triangle 4"/>
          <p:cNvSpPr/>
          <p:nvPr/>
        </p:nvSpPr>
        <p:spPr>
          <a:xfrm>
            <a:off x="10128991" y="354055"/>
            <a:ext cx="316016" cy="316016"/>
          </a:xfrm>
          <a:prstGeom prst="triangle">
            <a:avLst/>
          </a:prstGeom>
          <a:noFill/>
          <a:ln w="22860">
            <a:solidFill>
              <a:srgbClr val="C9A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 rot="4320000">
            <a:off x="10598600" y="695246"/>
            <a:ext cx="316016" cy="316016"/>
          </a:xfrm>
          <a:prstGeom prst="triangle">
            <a:avLst/>
          </a:prstGeom>
          <a:noFill/>
          <a:ln w="22860">
            <a:solidFill>
              <a:srgbClr val="A4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 rot="8640000">
            <a:off x="10419225" y="1247304"/>
            <a:ext cx="316016" cy="316016"/>
          </a:xfrm>
          <a:prstGeom prst="triangle">
            <a:avLst/>
          </a:prstGeom>
          <a:noFill/>
          <a:ln w="22860">
            <a:solidFill>
              <a:srgbClr val="C9A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Isosceles Triangle 7"/>
          <p:cNvSpPr/>
          <p:nvPr/>
        </p:nvSpPr>
        <p:spPr>
          <a:xfrm rot="12960000">
            <a:off x="9838757" y="1247304"/>
            <a:ext cx="316016" cy="316016"/>
          </a:xfrm>
          <a:prstGeom prst="triangle">
            <a:avLst/>
          </a:prstGeom>
          <a:noFill/>
          <a:ln w="22860">
            <a:solidFill>
              <a:srgbClr val="A4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Isosceles Triangle 8"/>
          <p:cNvSpPr/>
          <p:nvPr/>
        </p:nvSpPr>
        <p:spPr>
          <a:xfrm rot="17280000">
            <a:off x="9659382" y="695246"/>
            <a:ext cx="316016" cy="316016"/>
          </a:xfrm>
          <a:prstGeom prst="triangle">
            <a:avLst/>
          </a:prstGeom>
          <a:noFill/>
          <a:ln w="22860">
            <a:solidFill>
              <a:srgbClr val="C9A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102656" y="821496"/>
            <a:ext cx="368686" cy="368686"/>
          </a:xfrm>
          <a:prstGeom prst="ellipse">
            <a:avLst/>
          </a:prstGeom>
          <a:noFill/>
          <a:ln w="15240">
            <a:solidFill>
              <a:srgbClr val="A8AA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1341120" y="3151570"/>
            <a:ext cx="4160520" cy="1325880"/>
          </a:xfrm>
          <a:prstGeom prst="roundRect">
            <a:avLst/>
          </a:prstGeom>
          <a:solidFill>
            <a:srgbClr val="232528"/>
          </a:solidFill>
          <a:ln w="12700">
            <a:solidFill>
              <a:srgbClr val="48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598920" y="3151570"/>
            <a:ext cx="4160520" cy="1325880"/>
          </a:xfrm>
          <a:prstGeom prst="roundRect">
            <a:avLst/>
          </a:prstGeom>
          <a:solidFill>
            <a:srgbClr val="232528"/>
          </a:solidFill>
          <a:ln w="12700">
            <a:solidFill>
              <a:srgbClr val="48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018520" y="6419088"/>
            <a:ext cx="41148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A8AAAD"/>
                </a:solidFill>
                <a:latin typeface="Aptos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777240"/>
            <a:ext cx="102412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F2EFE6"/>
                </a:solidFill>
                <a:latin typeface="Aptos"/>
              </a:rPr>
              <a:t>In-text citations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1040" y="2260028"/>
            <a:ext cx="5257800" cy="3977641"/>
          </a:xfrm>
          <a:prstGeom prst="roundRect">
            <a:avLst/>
          </a:prstGeom>
          <a:solidFill>
            <a:srgbClr val="232528"/>
          </a:solidFill>
          <a:ln w="19050">
            <a:solidFill>
              <a:srgbClr val="4648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0" name="Rounded Rectangle 19"/>
          <p:cNvSpPr/>
          <p:nvPr/>
        </p:nvSpPr>
        <p:spPr>
          <a:xfrm>
            <a:off x="6172200" y="2260028"/>
            <a:ext cx="5257800" cy="3977642"/>
          </a:xfrm>
          <a:prstGeom prst="roundRect">
            <a:avLst/>
          </a:prstGeom>
          <a:solidFill>
            <a:srgbClr val="232528"/>
          </a:solidFill>
          <a:ln w="19050">
            <a:solidFill>
              <a:srgbClr val="4648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21080" y="2369413"/>
            <a:ext cx="47091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C9A046"/>
                </a:solidFill>
                <a:latin typeface="Aptos"/>
              </a:rPr>
              <a:t>PARENTHETICAL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16040" y="2320138"/>
            <a:ext cx="47091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A4262B"/>
                </a:solidFill>
                <a:latin typeface="Aptos"/>
              </a:rPr>
              <a:t>NARRATIVE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21080" y="3141867"/>
            <a:ext cx="4709160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dirty="0">
                <a:solidFill>
                  <a:srgbClr val="F2EFE6"/>
                </a:solidFill>
                <a:latin typeface="Aptos"/>
              </a:rPr>
              <a:t>“No” </a:t>
            </a:r>
            <a:r>
              <a:rPr sz="2200" b="1" dirty="0">
                <a:solidFill>
                  <a:srgbClr val="C9A046"/>
                </a:solidFill>
                <a:latin typeface="Aptos"/>
              </a:rPr>
              <a:t>(Fitzgerald, 1925, p. 102).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6040" y="3146438"/>
            <a:ext cx="4709160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dirty="0">
                <a:solidFill>
                  <a:srgbClr val="A4262B"/>
                </a:solidFill>
                <a:latin typeface="Aptos"/>
              </a:rPr>
              <a:t>Austen (1813)</a:t>
            </a:r>
            <a:r>
              <a:rPr sz="2200" b="1" dirty="0">
                <a:solidFill>
                  <a:srgbClr val="F2EFE6"/>
                </a:solidFill>
                <a:latin typeface="Aptos"/>
              </a:rPr>
              <a:t> writes, “Yes” </a:t>
            </a:r>
            <a:r>
              <a:rPr sz="2200" b="1" dirty="0">
                <a:solidFill>
                  <a:srgbClr val="A4262B"/>
                </a:solidFill>
                <a:latin typeface="Aptos"/>
              </a:rPr>
              <a:t>(p. 259).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2520" y="5457702"/>
            <a:ext cx="45262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dirty="0">
                <a:solidFill>
                  <a:srgbClr val="B8B8B4"/>
                </a:solidFill>
                <a:latin typeface="Aptos"/>
              </a:rPr>
              <a:t>The author is NOT named
in your sentence.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0991" y="5435559"/>
            <a:ext cx="45262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dirty="0">
                <a:solidFill>
                  <a:srgbClr val="B8B8B4"/>
                </a:solidFill>
                <a:latin typeface="Aptos"/>
              </a:rPr>
              <a:t>The author IS named
in your sentence.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7B2A445-5A68-1B59-1F82-321465FB57FA}"/>
              </a:ext>
            </a:extLst>
          </p:cNvPr>
          <p:cNvCxnSpPr/>
          <p:nvPr/>
        </p:nvCxnSpPr>
        <p:spPr>
          <a:xfrm>
            <a:off x="2487561" y="3572754"/>
            <a:ext cx="0" cy="6760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54FF4E8-9B85-00C5-8352-6BC466A6D3FB}"/>
              </a:ext>
            </a:extLst>
          </p:cNvPr>
          <p:cNvCxnSpPr/>
          <p:nvPr/>
        </p:nvCxnSpPr>
        <p:spPr>
          <a:xfrm>
            <a:off x="3810001" y="3560349"/>
            <a:ext cx="0" cy="676094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5BC21FF-E5B3-361E-61C5-0874A681B755}"/>
              </a:ext>
            </a:extLst>
          </p:cNvPr>
          <p:cNvCxnSpPr/>
          <p:nvPr/>
        </p:nvCxnSpPr>
        <p:spPr>
          <a:xfrm>
            <a:off x="4980039" y="3572754"/>
            <a:ext cx="0" cy="67609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1D26BED-C4CF-A95F-A959-FD6EC04144A6}"/>
              </a:ext>
            </a:extLst>
          </p:cNvPr>
          <p:cNvSpPr txBox="1"/>
          <p:nvPr/>
        </p:nvSpPr>
        <p:spPr>
          <a:xfrm>
            <a:off x="1925402" y="4248848"/>
            <a:ext cx="1388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rgbClr val="C00000"/>
                </a:solidFill>
                <a:latin typeface="Aptos" panose="020B0004020202020204" pitchFamily="34" charset="0"/>
              </a:rPr>
              <a:t>Author’s last name</a:t>
            </a:r>
          </a:p>
          <a:p>
            <a:endParaRPr lang="en-AU" dirty="0">
              <a:solidFill>
                <a:srgbClr val="C0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F90B9F2-9A92-022A-BBA2-68C5AC4E6FE3}"/>
              </a:ext>
            </a:extLst>
          </p:cNvPr>
          <p:cNvSpPr txBox="1"/>
          <p:nvPr/>
        </p:nvSpPr>
        <p:spPr>
          <a:xfrm>
            <a:off x="3235550" y="4255077"/>
            <a:ext cx="1388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rgbClr val="FFC000"/>
                </a:solidFill>
                <a:latin typeface="Aptos" panose="020B0004020202020204" pitchFamily="34" charset="0"/>
              </a:rPr>
              <a:t>Year of publication</a:t>
            </a:r>
          </a:p>
          <a:p>
            <a:endParaRPr lang="en-AU" dirty="0">
              <a:solidFill>
                <a:srgbClr val="C0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500BBEE-C5B9-1676-1376-C61B7D3E2D1F}"/>
              </a:ext>
            </a:extLst>
          </p:cNvPr>
          <p:cNvSpPr txBox="1"/>
          <p:nvPr/>
        </p:nvSpPr>
        <p:spPr>
          <a:xfrm>
            <a:off x="4677205" y="4236443"/>
            <a:ext cx="1388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  <a:latin typeface="Aptos" panose="020B0004020202020204" pitchFamily="34" charset="0"/>
              </a:rPr>
              <a:t>Page number</a:t>
            </a:r>
          </a:p>
          <a:p>
            <a:endParaRPr lang="en-AU" dirty="0">
              <a:solidFill>
                <a:srgbClr val="C00000"/>
              </a:solidFill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7A7444F-DE30-7A85-3969-CBD690725AC3}"/>
              </a:ext>
            </a:extLst>
          </p:cNvPr>
          <p:cNvCxnSpPr/>
          <p:nvPr/>
        </p:nvCxnSpPr>
        <p:spPr>
          <a:xfrm>
            <a:off x="6930513" y="3560349"/>
            <a:ext cx="0" cy="6760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24C14B53-BD9D-38B0-04D9-A6F4A5B5FF3F}"/>
              </a:ext>
            </a:extLst>
          </p:cNvPr>
          <p:cNvSpPr txBox="1"/>
          <p:nvPr/>
        </p:nvSpPr>
        <p:spPr>
          <a:xfrm>
            <a:off x="6368354" y="4236443"/>
            <a:ext cx="17135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rgbClr val="C00000"/>
                </a:solidFill>
                <a:latin typeface="Aptos" panose="020B0004020202020204" pitchFamily="34" charset="0"/>
              </a:rPr>
              <a:t>Author’s last name as part of the sentence</a:t>
            </a:r>
          </a:p>
          <a:p>
            <a:endParaRPr lang="en-AU" dirty="0">
              <a:solidFill>
                <a:srgbClr val="C00000"/>
              </a:solidFill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CD4AE77-FC2D-B07C-3F41-6C61F769DE2F}"/>
              </a:ext>
            </a:extLst>
          </p:cNvPr>
          <p:cNvCxnSpPr>
            <a:cxnSpLocks/>
          </p:cNvCxnSpPr>
          <p:nvPr/>
        </p:nvCxnSpPr>
        <p:spPr>
          <a:xfrm>
            <a:off x="7944465" y="3560349"/>
            <a:ext cx="564125" cy="494676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2F567BFD-B7C5-E02C-23D5-8EA0B44FA32C}"/>
              </a:ext>
            </a:extLst>
          </p:cNvPr>
          <p:cNvSpPr txBox="1"/>
          <p:nvPr/>
        </p:nvSpPr>
        <p:spPr>
          <a:xfrm>
            <a:off x="8429075" y="4046391"/>
            <a:ext cx="13883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rgbClr val="FFC000"/>
                </a:solidFill>
                <a:latin typeface="Aptos" panose="020B0004020202020204" pitchFamily="34" charset="0"/>
              </a:rPr>
              <a:t>Year in brackets after author</a:t>
            </a:r>
          </a:p>
          <a:p>
            <a:endParaRPr lang="en-AU" dirty="0">
              <a:solidFill>
                <a:srgbClr val="C00000"/>
              </a:solidFill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C7B388A-49F3-CDB8-82FE-345F7E3534DC}"/>
              </a:ext>
            </a:extLst>
          </p:cNvPr>
          <p:cNvCxnSpPr/>
          <p:nvPr/>
        </p:nvCxnSpPr>
        <p:spPr>
          <a:xfrm>
            <a:off x="10550996" y="3580047"/>
            <a:ext cx="0" cy="67609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F5F698F9-7CBB-8E65-183F-3329B5E97B41}"/>
              </a:ext>
            </a:extLst>
          </p:cNvPr>
          <p:cNvSpPr txBox="1"/>
          <p:nvPr/>
        </p:nvSpPr>
        <p:spPr>
          <a:xfrm>
            <a:off x="10114537" y="4243736"/>
            <a:ext cx="13883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  <a:latin typeface="Aptos" panose="020B0004020202020204" pitchFamily="34" charset="0"/>
              </a:rPr>
              <a:t>Page number after quote</a:t>
            </a:r>
          </a:p>
          <a:p>
            <a:endParaRPr lang="en-A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2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4048"/>
            <a:ext cx="43891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A4262B"/>
                </a:solidFill>
                <a:latin typeface="Aptos"/>
              </a:rPr>
              <a:t>APA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804672"/>
            <a:ext cx="98755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2EFE6"/>
                </a:solidFill>
                <a:latin typeface="Aptos"/>
              </a:rPr>
              <a:t>Direct quotes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536192"/>
            <a:ext cx="1188720" cy="45720"/>
          </a:xfrm>
          <a:prstGeom prst="rect">
            <a:avLst/>
          </a:prstGeom>
          <a:solidFill>
            <a:srgbClr val="A4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Isosceles Triangle 4"/>
          <p:cNvSpPr/>
          <p:nvPr/>
        </p:nvSpPr>
        <p:spPr>
          <a:xfrm>
            <a:off x="10128991" y="354055"/>
            <a:ext cx="316016" cy="316016"/>
          </a:xfrm>
          <a:prstGeom prst="triangle">
            <a:avLst/>
          </a:prstGeom>
          <a:noFill/>
          <a:ln w="22860">
            <a:solidFill>
              <a:srgbClr val="C9A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 rot="4320000">
            <a:off x="10598600" y="695246"/>
            <a:ext cx="316016" cy="316016"/>
          </a:xfrm>
          <a:prstGeom prst="triangle">
            <a:avLst/>
          </a:prstGeom>
          <a:noFill/>
          <a:ln w="22860">
            <a:solidFill>
              <a:srgbClr val="A4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 rot="8640000">
            <a:off x="10419225" y="1247304"/>
            <a:ext cx="316016" cy="316016"/>
          </a:xfrm>
          <a:prstGeom prst="triangle">
            <a:avLst/>
          </a:prstGeom>
          <a:noFill/>
          <a:ln w="22860">
            <a:solidFill>
              <a:srgbClr val="C9A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Isosceles Triangle 7"/>
          <p:cNvSpPr/>
          <p:nvPr/>
        </p:nvSpPr>
        <p:spPr>
          <a:xfrm rot="12960000">
            <a:off x="9838757" y="1247304"/>
            <a:ext cx="316016" cy="316016"/>
          </a:xfrm>
          <a:prstGeom prst="triangle">
            <a:avLst/>
          </a:prstGeom>
          <a:noFill/>
          <a:ln w="22860">
            <a:solidFill>
              <a:srgbClr val="A4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Isosceles Triangle 8"/>
          <p:cNvSpPr/>
          <p:nvPr/>
        </p:nvSpPr>
        <p:spPr>
          <a:xfrm rot="17280000">
            <a:off x="9659382" y="695246"/>
            <a:ext cx="316016" cy="316016"/>
          </a:xfrm>
          <a:prstGeom prst="triangle">
            <a:avLst/>
          </a:prstGeom>
          <a:noFill/>
          <a:ln w="22860">
            <a:solidFill>
              <a:srgbClr val="C9A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102656" y="821496"/>
            <a:ext cx="368686" cy="368686"/>
          </a:xfrm>
          <a:prstGeom prst="ellipse">
            <a:avLst/>
          </a:prstGeom>
          <a:noFill/>
          <a:ln w="15240">
            <a:solidFill>
              <a:srgbClr val="A8AA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2143472"/>
            <a:ext cx="102412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F2EFE6"/>
                </a:solidFill>
                <a:latin typeface="Aptos"/>
              </a:rPr>
              <a:t>Include the page number so the reader can easily find the quote.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2788920"/>
            <a:ext cx="4892040" cy="1828800"/>
          </a:xfrm>
          <a:prstGeom prst="roundRect">
            <a:avLst/>
          </a:prstGeom>
          <a:solidFill>
            <a:srgbClr val="232528"/>
          </a:solidFill>
          <a:ln w="12700">
            <a:solidFill>
              <a:srgbClr val="48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88720" y="2969568"/>
            <a:ext cx="434340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dirty="0">
                <a:solidFill>
                  <a:srgbClr val="A4262B"/>
                </a:solidFill>
                <a:latin typeface="Aptos"/>
              </a:rPr>
              <a:t>SINGLE PAGE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8720" y="3456432"/>
            <a:ext cx="43434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C9A046"/>
                </a:solidFill>
                <a:latin typeface="Aptos"/>
              </a:rPr>
              <a:t>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88720" y="4001613"/>
            <a:ext cx="434340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F2EFE6"/>
                </a:solidFill>
                <a:latin typeface="Aptos"/>
              </a:rPr>
              <a:t>(Smith, 2020, p. 15)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2788920"/>
            <a:ext cx="4892040" cy="1828800"/>
          </a:xfrm>
          <a:prstGeom prst="roundRect">
            <a:avLst/>
          </a:prstGeom>
          <a:solidFill>
            <a:srgbClr val="232528"/>
          </a:solidFill>
          <a:ln w="12700">
            <a:solidFill>
              <a:srgbClr val="48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629400" y="2969568"/>
            <a:ext cx="434340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A4262B"/>
                </a:solidFill>
                <a:latin typeface="Aptos"/>
              </a:rPr>
              <a:t>PAGE RANGE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29400" y="3456432"/>
            <a:ext cx="43434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C9A046"/>
                </a:solidFill>
                <a:latin typeface="Aptos"/>
              </a:rPr>
              <a:t>pp.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29400" y="4001613"/>
            <a:ext cx="434340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F2EFE6"/>
                </a:solidFill>
                <a:latin typeface="Aptos"/>
              </a:rPr>
              <a:t>(Jones, 2021, pp. 24–28)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18520" y="6419088"/>
            <a:ext cx="41148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A8AAAD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2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4048"/>
            <a:ext cx="43891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A4262B"/>
                </a:solidFill>
                <a:latin typeface="Aptos"/>
              </a:rPr>
              <a:t>APA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804672"/>
            <a:ext cx="98755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2EFE6"/>
                </a:solidFill>
                <a:latin typeface="Aptos"/>
              </a:rPr>
              <a:t>In-text examples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536192"/>
            <a:ext cx="1188720" cy="45720"/>
          </a:xfrm>
          <a:prstGeom prst="rect">
            <a:avLst/>
          </a:prstGeom>
          <a:solidFill>
            <a:srgbClr val="A4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Isosceles Triangle 4"/>
          <p:cNvSpPr/>
          <p:nvPr/>
        </p:nvSpPr>
        <p:spPr>
          <a:xfrm>
            <a:off x="10128991" y="354055"/>
            <a:ext cx="316016" cy="316016"/>
          </a:xfrm>
          <a:prstGeom prst="triangle">
            <a:avLst/>
          </a:prstGeom>
          <a:noFill/>
          <a:ln w="22860">
            <a:solidFill>
              <a:srgbClr val="C9A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 rot="4320000">
            <a:off x="10598600" y="695246"/>
            <a:ext cx="316016" cy="316016"/>
          </a:xfrm>
          <a:prstGeom prst="triangle">
            <a:avLst/>
          </a:prstGeom>
          <a:noFill/>
          <a:ln w="22860">
            <a:solidFill>
              <a:srgbClr val="A4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 rot="8640000">
            <a:off x="10419225" y="1247304"/>
            <a:ext cx="316016" cy="316016"/>
          </a:xfrm>
          <a:prstGeom prst="triangle">
            <a:avLst/>
          </a:prstGeom>
          <a:noFill/>
          <a:ln w="22860">
            <a:solidFill>
              <a:srgbClr val="C9A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Isosceles Triangle 7"/>
          <p:cNvSpPr/>
          <p:nvPr/>
        </p:nvSpPr>
        <p:spPr>
          <a:xfrm rot="12960000">
            <a:off x="9838757" y="1247304"/>
            <a:ext cx="316016" cy="316016"/>
          </a:xfrm>
          <a:prstGeom prst="triangle">
            <a:avLst/>
          </a:prstGeom>
          <a:noFill/>
          <a:ln w="22860">
            <a:solidFill>
              <a:srgbClr val="A4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Isosceles Triangle 8"/>
          <p:cNvSpPr/>
          <p:nvPr/>
        </p:nvSpPr>
        <p:spPr>
          <a:xfrm rot="17280000">
            <a:off x="9659382" y="695246"/>
            <a:ext cx="316016" cy="316016"/>
          </a:xfrm>
          <a:prstGeom prst="triangle">
            <a:avLst/>
          </a:prstGeom>
          <a:noFill/>
          <a:ln w="22860">
            <a:solidFill>
              <a:srgbClr val="C9A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102656" y="821496"/>
            <a:ext cx="368686" cy="368686"/>
          </a:xfrm>
          <a:prstGeom prst="ellipse">
            <a:avLst/>
          </a:prstGeom>
          <a:noFill/>
          <a:ln w="15240">
            <a:solidFill>
              <a:srgbClr val="A8AA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914400" y="1920240"/>
            <a:ext cx="10287000" cy="1024128"/>
          </a:xfrm>
          <a:prstGeom prst="roundRect">
            <a:avLst/>
          </a:prstGeom>
          <a:solidFill>
            <a:srgbClr val="232528"/>
          </a:solidFill>
          <a:ln w="12700">
            <a:solidFill>
              <a:srgbClr val="48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43000" y="2074563"/>
            <a:ext cx="219456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 dirty="0">
                <a:solidFill>
                  <a:srgbClr val="A4262B"/>
                </a:solidFill>
                <a:latin typeface="Aptos"/>
              </a:rPr>
              <a:t>PARENTHETICAL CITATION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37560" y="2117447"/>
            <a:ext cx="7406640" cy="3462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AU" sz="1650" b="1" dirty="0">
                <a:solidFill>
                  <a:srgbClr val="F2EFE6"/>
                </a:solidFill>
                <a:latin typeface="Aptos"/>
              </a:rPr>
              <a:t>“Maybe” (Golding, 1954, p. 77).</a:t>
            </a:r>
            <a:endParaRPr sz="1650" b="1" dirty="0">
              <a:solidFill>
                <a:srgbClr val="F2EFE6"/>
              </a:solidFill>
              <a:latin typeface="Apto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14400" y="3154680"/>
            <a:ext cx="10287000" cy="1024128"/>
          </a:xfrm>
          <a:prstGeom prst="roundRect">
            <a:avLst/>
          </a:prstGeom>
          <a:solidFill>
            <a:srgbClr val="232528"/>
          </a:solidFill>
          <a:ln w="12700">
            <a:solidFill>
              <a:srgbClr val="48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88720" y="3264690"/>
            <a:ext cx="219456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 dirty="0">
                <a:solidFill>
                  <a:srgbClr val="C9A046"/>
                </a:solidFill>
                <a:latin typeface="Aptos"/>
              </a:rPr>
              <a:t>NARRATIVE CITATION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37560" y="3351887"/>
            <a:ext cx="7406640" cy="3462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AU" sz="1650" b="1" dirty="0">
                <a:solidFill>
                  <a:srgbClr val="F2EFE6"/>
                </a:solidFill>
                <a:latin typeface="Aptos"/>
              </a:rPr>
              <a:t>Golding </a:t>
            </a:r>
            <a:r>
              <a:rPr sz="1650" b="1" dirty="0">
                <a:solidFill>
                  <a:srgbClr val="F2EFE6"/>
                </a:solidFill>
                <a:latin typeface="Aptos"/>
              </a:rPr>
              <a:t>(</a:t>
            </a:r>
            <a:r>
              <a:rPr lang="en-AU" sz="1650" b="1" dirty="0">
                <a:solidFill>
                  <a:srgbClr val="F2EFE6"/>
                </a:solidFill>
                <a:latin typeface="Aptos"/>
              </a:rPr>
              <a:t>1954</a:t>
            </a:r>
            <a:r>
              <a:rPr sz="1650" b="1" dirty="0">
                <a:solidFill>
                  <a:srgbClr val="F2EFE6"/>
                </a:solidFill>
                <a:latin typeface="Aptos"/>
              </a:rPr>
              <a:t>)</a:t>
            </a:r>
            <a:r>
              <a:rPr lang="en-AU" sz="1650" b="1" dirty="0">
                <a:solidFill>
                  <a:srgbClr val="F2EFE6"/>
                </a:solidFill>
                <a:latin typeface="Aptos"/>
              </a:rPr>
              <a:t> writes,</a:t>
            </a:r>
            <a:r>
              <a:rPr sz="1650" b="1" dirty="0">
                <a:solidFill>
                  <a:srgbClr val="F2EFE6"/>
                </a:solidFill>
                <a:latin typeface="Aptos"/>
              </a:rPr>
              <a:t> "</a:t>
            </a:r>
            <a:r>
              <a:rPr lang="en-AU" sz="1650" b="1" dirty="0">
                <a:solidFill>
                  <a:srgbClr val="F2EFE6"/>
                </a:solidFill>
                <a:latin typeface="Aptos"/>
              </a:rPr>
              <a:t>Maybe</a:t>
            </a:r>
            <a:r>
              <a:rPr sz="1650" b="1" dirty="0">
                <a:solidFill>
                  <a:srgbClr val="F2EFE6"/>
                </a:solidFill>
                <a:latin typeface="Aptos"/>
              </a:rPr>
              <a:t>" (p. </a:t>
            </a:r>
            <a:r>
              <a:rPr lang="en-AU" sz="1650" b="1" dirty="0">
                <a:solidFill>
                  <a:srgbClr val="F2EFE6"/>
                </a:solidFill>
                <a:latin typeface="Aptos"/>
              </a:rPr>
              <a:t>77</a:t>
            </a:r>
            <a:r>
              <a:rPr sz="1650" b="1" dirty="0">
                <a:solidFill>
                  <a:srgbClr val="F2EFE6"/>
                </a:solidFill>
                <a:latin typeface="Aptos"/>
              </a:rPr>
              <a:t>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4389120"/>
            <a:ext cx="10287000" cy="1024128"/>
          </a:xfrm>
          <a:prstGeom prst="roundRect">
            <a:avLst/>
          </a:prstGeom>
          <a:solidFill>
            <a:srgbClr val="232528"/>
          </a:solidFill>
          <a:ln w="12700">
            <a:solidFill>
              <a:srgbClr val="48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143000" y="4636138"/>
            <a:ext cx="219456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 dirty="0">
                <a:solidFill>
                  <a:srgbClr val="A4262B"/>
                </a:solidFill>
                <a:latin typeface="Aptos"/>
              </a:rPr>
              <a:t>PARAPHRASE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37560" y="4661140"/>
            <a:ext cx="7406640" cy="3462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AU" sz="1650" b="1" dirty="0">
                <a:solidFill>
                  <a:srgbClr val="F2EFE6"/>
                </a:solidFill>
                <a:latin typeface="Aptos"/>
              </a:rPr>
              <a:t>Golding (1954, p. 77) suggests that the beast may be the boys themselves.</a:t>
            </a:r>
            <a:endParaRPr sz="1650" b="1" dirty="0">
              <a:solidFill>
                <a:srgbClr val="F2EFE6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018520" y="6419088"/>
            <a:ext cx="41148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A8AAAD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2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4048"/>
            <a:ext cx="43891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A4262B"/>
                </a:solidFill>
                <a:latin typeface="Aptos"/>
              </a:rPr>
              <a:t>APA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804672"/>
            <a:ext cx="98755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2EFE6"/>
                </a:solidFill>
                <a:latin typeface="Aptos"/>
              </a:rPr>
              <a:t>Reference list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536192"/>
            <a:ext cx="1188720" cy="45720"/>
          </a:xfrm>
          <a:prstGeom prst="rect">
            <a:avLst/>
          </a:prstGeom>
          <a:solidFill>
            <a:srgbClr val="A4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Isosceles Triangle 4"/>
          <p:cNvSpPr/>
          <p:nvPr/>
        </p:nvSpPr>
        <p:spPr>
          <a:xfrm>
            <a:off x="10128991" y="354055"/>
            <a:ext cx="316016" cy="316016"/>
          </a:xfrm>
          <a:prstGeom prst="triangle">
            <a:avLst/>
          </a:prstGeom>
          <a:noFill/>
          <a:ln w="22860">
            <a:solidFill>
              <a:srgbClr val="C9A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 rot="4320000">
            <a:off x="10598600" y="695246"/>
            <a:ext cx="316016" cy="316016"/>
          </a:xfrm>
          <a:prstGeom prst="triangle">
            <a:avLst/>
          </a:prstGeom>
          <a:noFill/>
          <a:ln w="22860">
            <a:solidFill>
              <a:srgbClr val="A4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 rot="8640000">
            <a:off x="10419225" y="1247304"/>
            <a:ext cx="316016" cy="316016"/>
          </a:xfrm>
          <a:prstGeom prst="triangle">
            <a:avLst/>
          </a:prstGeom>
          <a:noFill/>
          <a:ln w="22860">
            <a:solidFill>
              <a:srgbClr val="C9A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Isosceles Triangle 7"/>
          <p:cNvSpPr/>
          <p:nvPr/>
        </p:nvSpPr>
        <p:spPr>
          <a:xfrm rot="12960000">
            <a:off x="9838757" y="1247304"/>
            <a:ext cx="316016" cy="316016"/>
          </a:xfrm>
          <a:prstGeom prst="triangle">
            <a:avLst/>
          </a:prstGeom>
          <a:noFill/>
          <a:ln w="22860">
            <a:solidFill>
              <a:srgbClr val="A4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Isosceles Triangle 8"/>
          <p:cNvSpPr/>
          <p:nvPr/>
        </p:nvSpPr>
        <p:spPr>
          <a:xfrm rot="17280000">
            <a:off x="9659382" y="695246"/>
            <a:ext cx="316016" cy="316016"/>
          </a:xfrm>
          <a:prstGeom prst="triangle">
            <a:avLst/>
          </a:prstGeom>
          <a:noFill/>
          <a:ln w="22860">
            <a:solidFill>
              <a:srgbClr val="C9A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102656" y="821496"/>
            <a:ext cx="368686" cy="368686"/>
          </a:xfrm>
          <a:prstGeom prst="ellipse">
            <a:avLst/>
          </a:prstGeom>
          <a:noFill/>
          <a:ln w="15240">
            <a:solidFill>
              <a:srgbClr val="A8AA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2017364"/>
            <a:ext cx="1024128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 dirty="0">
                <a:solidFill>
                  <a:srgbClr val="F2EFE6"/>
                </a:solidFill>
                <a:latin typeface="Aptos"/>
              </a:rPr>
              <a:t>List full source details alphabetically </a:t>
            </a:r>
            <a:r>
              <a:rPr lang="en-AU" sz="2000" b="0" dirty="0">
                <a:solidFill>
                  <a:srgbClr val="F2EFE6"/>
                </a:solidFill>
                <a:latin typeface="Aptos"/>
              </a:rPr>
              <a:t>at the end of your paper.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43000" y="2971800"/>
            <a:ext cx="9921240" cy="960120"/>
          </a:xfrm>
          <a:prstGeom prst="roundRect">
            <a:avLst/>
          </a:prstGeom>
          <a:solidFill>
            <a:srgbClr val="232528"/>
          </a:solidFill>
          <a:ln w="12700">
            <a:solidFill>
              <a:srgbClr val="48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417320" y="3122564"/>
            <a:ext cx="11887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dirty="0">
                <a:solidFill>
                  <a:srgbClr val="A4262B"/>
                </a:solidFill>
                <a:latin typeface="Aptos"/>
              </a:rPr>
              <a:t>FORMULA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0" y="3107174"/>
            <a:ext cx="790956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 dirty="0">
                <a:solidFill>
                  <a:srgbClr val="F2EFE6"/>
                </a:solidFill>
                <a:latin typeface="Aptos"/>
              </a:rPr>
              <a:t>Author</a:t>
            </a:r>
            <a:r>
              <a:rPr lang="en-AU" sz="1800" b="1" i="0" dirty="0">
                <a:solidFill>
                  <a:srgbClr val="F2EFE6"/>
                </a:solidFill>
                <a:latin typeface="Aptos"/>
              </a:rPr>
              <a:t>’s last name</a:t>
            </a:r>
            <a:r>
              <a:rPr sz="1800" b="1" i="0" dirty="0">
                <a:solidFill>
                  <a:srgbClr val="F2EFE6"/>
                </a:solidFill>
                <a:latin typeface="Aptos"/>
              </a:rPr>
              <a:t>, </a:t>
            </a:r>
            <a:r>
              <a:rPr lang="en-AU" sz="1800" b="1" i="0" dirty="0">
                <a:solidFill>
                  <a:srgbClr val="F2EFE6"/>
                </a:solidFill>
                <a:latin typeface="Aptos"/>
              </a:rPr>
              <a:t>First name’s </a:t>
            </a:r>
            <a:r>
              <a:rPr lang="en-AU" b="1" dirty="0">
                <a:solidFill>
                  <a:srgbClr val="F2EFE6"/>
                </a:solidFill>
                <a:latin typeface="Aptos"/>
              </a:rPr>
              <a:t>initial</a:t>
            </a:r>
            <a:r>
              <a:rPr sz="1800" b="1" i="0" dirty="0">
                <a:solidFill>
                  <a:srgbClr val="F2EFE6"/>
                </a:solidFill>
                <a:latin typeface="Aptos"/>
              </a:rPr>
              <a:t>. (Year). </a:t>
            </a:r>
            <a:r>
              <a:rPr sz="1800" b="1" i="1" dirty="0">
                <a:solidFill>
                  <a:srgbClr val="F2EFE6"/>
                </a:solidFill>
                <a:latin typeface="Aptos"/>
              </a:rPr>
              <a:t>Title of book</a:t>
            </a:r>
            <a:r>
              <a:rPr sz="1800" b="1" i="0" dirty="0">
                <a:solidFill>
                  <a:srgbClr val="F2EFE6"/>
                </a:solidFill>
                <a:latin typeface="Aptos"/>
              </a:rPr>
              <a:t>. Publisher.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134923" y="4567427"/>
            <a:ext cx="9921240" cy="960120"/>
          </a:xfrm>
          <a:prstGeom prst="roundRect">
            <a:avLst/>
          </a:prstGeom>
          <a:solidFill>
            <a:srgbClr val="232528"/>
          </a:solidFill>
          <a:ln w="12700">
            <a:solidFill>
              <a:srgbClr val="48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371577" y="4836950"/>
            <a:ext cx="11887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dirty="0">
                <a:solidFill>
                  <a:srgbClr val="C9A046"/>
                </a:solidFill>
                <a:latin typeface="Aptos"/>
              </a:rPr>
              <a:t>EXAMPLE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0" y="4733041"/>
            <a:ext cx="841248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AU" b="1" dirty="0">
                <a:solidFill>
                  <a:srgbClr val="F2EFE6"/>
                </a:solidFill>
                <a:latin typeface="Aptos"/>
              </a:rPr>
              <a:t>Lieb, J. (2009</a:t>
            </a:r>
            <a:r>
              <a:rPr lang="en-AU" b="1" i="1" dirty="0">
                <a:solidFill>
                  <a:srgbClr val="F2EFE6"/>
                </a:solidFill>
                <a:latin typeface="Aptos"/>
              </a:rPr>
              <a:t>). I am a genius of unspeakable evil and I want to be your class president.</a:t>
            </a:r>
            <a:r>
              <a:rPr lang="en-AU" b="1" dirty="0">
                <a:solidFill>
                  <a:srgbClr val="F2EFE6"/>
                </a:solidFill>
                <a:latin typeface="Aptos"/>
              </a:rPr>
              <a:t> Razorbill.</a:t>
            </a:r>
            <a:endParaRPr sz="1800" b="1" i="0" dirty="0">
              <a:solidFill>
                <a:srgbClr val="F2EFE6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018520" y="6419088"/>
            <a:ext cx="41148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A8AAAD"/>
                </a:solidFill>
                <a:latin typeface="Aptos"/>
              </a:rPr>
              <a:t>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613608" y="3751992"/>
            <a:ext cx="2286000" cy="658368"/>
          </a:xfrm>
          <a:prstGeom prst="roundRect">
            <a:avLst/>
          </a:prstGeom>
          <a:solidFill>
            <a:srgbClr val="232528"/>
          </a:solidFill>
          <a:ln w="12700">
            <a:solidFill>
              <a:srgbClr val="A8AA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AU" sz="1400" b="1" noProof="0" dirty="0">
                <a:solidFill>
                  <a:srgbClr val="C9A046"/>
                </a:solidFill>
                <a:latin typeface="Aptos"/>
              </a:rPr>
              <a:t>Italicise book titles
when </a:t>
            </a:r>
            <a:r>
              <a:rPr lang="en-AU" sz="1400" b="1" noProof="0" dirty="0">
                <a:solidFill>
                  <a:srgbClr val="C00000"/>
                </a:solidFill>
                <a:latin typeface="Aptos"/>
              </a:rPr>
              <a:t>typing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349944" y="5744878"/>
            <a:ext cx="2286000" cy="658368"/>
          </a:xfrm>
          <a:prstGeom prst="roundRect">
            <a:avLst/>
          </a:prstGeom>
          <a:solidFill>
            <a:srgbClr val="232528"/>
          </a:solidFill>
          <a:ln w="12700">
            <a:solidFill>
              <a:srgbClr val="A8AA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 dirty="0">
                <a:solidFill>
                  <a:srgbClr val="C9A046"/>
                </a:solidFill>
                <a:latin typeface="Aptos"/>
              </a:rPr>
              <a:t>Underline book titles
when </a:t>
            </a:r>
            <a:r>
              <a:rPr sz="1400" b="1" dirty="0">
                <a:solidFill>
                  <a:srgbClr val="C00000"/>
                </a:solidFill>
                <a:latin typeface="Aptos"/>
              </a:rPr>
              <a:t>handwriting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4534A88-A160-3811-FAD6-417FD207DF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906" b="18972"/>
          <a:stretch>
            <a:fillRect/>
          </a:stretch>
        </p:blipFill>
        <p:spPr>
          <a:xfrm>
            <a:off x="1417320" y="5811907"/>
            <a:ext cx="7177548" cy="685800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E076E2E-3982-36DE-701D-78CAB9CB90F8}"/>
              </a:ext>
            </a:extLst>
          </p:cNvPr>
          <p:cNvCxnSpPr>
            <a:cxnSpLocks/>
          </p:cNvCxnSpPr>
          <p:nvPr/>
        </p:nvCxnSpPr>
        <p:spPr>
          <a:xfrm>
            <a:off x="8594868" y="3451860"/>
            <a:ext cx="932590" cy="480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ECE9083-6025-1DA3-4FD1-73FEE1115CC4}"/>
              </a:ext>
            </a:extLst>
          </p:cNvPr>
          <p:cNvCxnSpPr/>
          <p:nvPr/>
        </p:nvCxnSpPr>
        <p:spPr>
          <a:xfrm>
            <a:off x="8760542" y="6154807"/>
            <a:ext cx="48178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2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4048" y="182880"/>
            <a:ext cx="10972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A4262B"/>
                </a:solidFill>
                <a:latin typeface="Aptos"/>
              </a:rPr>
              <a:t>APA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658368"/>
            <a:ext cx="7680960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2EFE6"/>
                </a:solidFill>
                <a:latin typeface="Aptos"/>
              </a:rPr>
              <a:t>Reference list</a:t>
            </a:r>
          </a:p>
        </p:txBody>
      </p:sp>
      <p:sp>
        <p:nvSpPr>
          <p:cNvPr id="4" name="Rectangle 3"/>
          <p:cNvSpPr/>
          <p:nvPr/>
        </p:nvSpPr>
        <p:spPr>
          <a:xfrm>
            <a:off x="384048" y="1417320"/>
            <a:ext cx="1234440" cy="45720"/>
          </a:xfrm>
          <a:prstGeom prst="rect">
            <a:avLst/>
          </a:prstGeom>
          <a:solidFill>
            <a:srgbClr val="A4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Isosceles Triangle 4"/>
          <p:cNvSpPr/>
          <p:nvPr/>
        </p:nvSpPr>
        <p:spPr>
          <a:xfrm>
            <a:off x="9932944" y="80284"/>
            <a:ext cx="342351" cy="342351"/>
          </a:xfrm>
          <a:prstGeom prst="triangle">
            <a:avLst/>
          </a:prstGeom>
          <a:noFill/>
          <a:ln w="22860">
            <a:solidFill>
              <a:srgbClr val="C9A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 rot="4320000">
            <a:off x="10441687" y="449907"/>
            <a:ext cx="342351" cy="342351"/>
          </a:xfrm>
          <a:prstGeom prst="triangle">
            <a:avLst/>
          </a:prstGeom>
          <a:noFill/>
          <a:ln w="22860">
            <a:solidFill>
              <a:srgbClr val="A4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 rot="8640000">
            <a:off x="10247364" y="1047970"/>
            <a:ext cx="342351" cy="342351"/>
          </a:xfrm>
          <a:prstGeom prst="triangle">
            <a:avLst/>
          </a:prstGeom>
          <a:noFill/>
          <a:ln w="22860">
            <a:solidFill>
              <a:srgbClr val="C9A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Isosceles Triangle 7"/>
          <p:cNvSpPr/>
          <p:nvPr/>
        </p:nvSpPr>
        <p:spPr>
          <a:xfrm rot="12960000">
            <a:off x="9618523" y="1047970"/>
            <a:ext cx="342351" cy="342351"/>
          </a:xfrm>
          <a:prstGeom prst="triangle">
            <a:avLst/>
          </a:prstGeom>
          <a:noFill/>
          <a:ln w="22860">
            <a:solidFill>
              <a:srgbClr val="A4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Isosceles Triangle 8"/>
          <p:cNvSpPr/>
          <p:nvPr/>
        </p:nvSpPr>
        <p:spPr>
          <a:xfrm rot="17280000">
            <a:off x="9424201" y="449907"/>
            <a:ext cx="342351" cy="342351"/>
          </a:xfrm>
          <a:prstGeom prst="triangle">
            <a:avLst/>
          </a:prstGeom>
          <a:noFill/>
          <a:ln w="22860">
            <a:solidFill>
              <a:srgbClr val="C9A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904415" y="586679"/>
            <a:ext cx="399409" cy="399409"/>
          </a:xfrm>
          <a:prstGeom prst="ellipse">
            <a:avLst/>
          </a:prstGeom>
          <a:noFill/>
          <a:ln w="15240">
            <a:solidFill>
              <a:srgbClr val="A8AA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275303" y="1783080"/>
            <a:ext cx="11562735" cy="4149212"/>
          </a:xfrm>
          <a:prstGeom prst="roundRect">
            <a:avLst/>
          </a:prstGeom>
          <a:solidFill>
            <a:srgbClr val="232528"/>
          </a:solidFill>
          <a:ln w="13970">
            <a:solidFill>
              <a:srgbClr val="484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5" name="TextBox 14"/>
          <p:cNvSpPr txBox="1"/>
          <p:nvPr/>
        </p:nvSpPr>
        <p:spPr>
          <a:xfrm>
            <a:off x="502920" y="2254783"/>
            <a:ext cx="11175836" cy="30872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en-AU" sz="2000" b="1" dirty="0">
                <a:solidFill>
                  <a:schemeClr val="bg1"/>
                </a:solidFill>
                <a:latin typeface="Aptos"/>
              </a:rPr>
              <a:t>Austen, J. (1813). </a:t>
            </a:r>
            <a:r>
              <a:rPr lang="en-AU" sz="2000" b="1" i="1" dirty="0">
                <a:solidFill>
                  <a:schemeClr val="bg1"/>
                </a:solidFill>
                <a:latin typeface="Aptos"/>
              </a:rPr>
              <a:t>Pride and prejudice</a:t>
            </a:r>
            <a:r>
              <a:rPr lang="en-AU" sz="2000" b="1" dirty="0">
                <a:solidFill>
                  <a:schemeClr val="bg1"/>
                </a:solidFill>
                <a:latin typeface="Aptos"/>
              </a:rPr>
              <a:t>. T. Egerton.</a:t>
            </a:r>
          </a:p>
          <a:p>
            <a:pPr>
              <a:lnSpc>
                <a:spcPct val="200000"/>
              </a:lnSpc>
            </a:pPr>
            <a:r>
              <a:rPr lang="en-AU" sz="2000" b="1" dirty="0">
                <a:solidFill>
                  <a:schemeClr val="bg1"/>
                </a:solidFill>
                <a:latin typeface="Aptos"/>
              </a:rPr>
              <a:t>Fitzgerald, F. S. (1925). </a:t>
            </a:r>
            <a:r>
              <a:rPr lang="en-AU" sz="2000" b="1" i="1" dirty="0">
                <a:solidFill>
                  <a:schemeClr val="bg1"/>
                </a:solidFill>
                <a:latin typeface="Aptos"/>
              </a:rPr>
              <a:t>The great Gatsby</a:t>
            </a:r>
            <a:r>
              <a:rPr lang="en-AU" sz="2000" b="1" dirty="0">
                <a:solidFill>
                  <a:schemeClr val="bg1"/>
                </a:solidFill>
                <a:latin typeface="Aptos"/>
              </a:rPr>
              <a:t>. Charles Scribner's Sons.</a:t>
            </a:r>
          </a:p>
          <a:p>
            <a:pPr>
              <a:lnSpc>
                <a:spcPct val="200000"/>
              </a:lnSpc>
            </a:pPr>
            <a:r>
              <a:rPr lang="en-AU" sz="2000" b="1" dirty="0">
                <a:solidFill>
                  <a:schemeClr val="bg1"/>
                </a:solidFill>
                <a:latin typeface="Aptos"/>
              </a:rPr>
              <a:t>Golding, W. (1954). </a:t>
            </a:r>
            <a:r>
              <a:rPr lang="en-AU" sz="2000" b="1" i="1" dirty="0">
                <a:solidFill>
                  <a:schemeClr val="bg1"/>
                </a:solidFill>
                <a:latin typeface="Aptos"/>
              </a:rPr>
              <a:t>Lord of the flies</a:t>
            </a:r>
            <a:r>
              <a:rPr lang="en-AU" sz="2000" b="1" dirty="0">
                <a:solidFill>
                  <a:schemeClr val="bg1"/>
                </a:solidFill>
                <a:latin typeface="Aptos"/>
              </a:rPr>
              <a:t>. Faber and Faber.</a:t>
            </a:r>
          </a:p>
          <a:p>
            <a:pPr algn="l">
              <a:lnSpc>
                <a:spcPct val="200000"/>
              </a:lnSpc>
            </a:pPr>
            <a:r>
              <a:rPr sz="2000" b="1" dirty="0">
                <a:solidFill>
                  <a:schemeClr val="bg1"/>
                </a:solidFill>
                <a:latin typeface="Aptos"/>
              </a:rPr>
              <a:t>Lieb, J. (2009). </a:t>
            </a:r>
            <a:r>
              <a:rPr sz="2000" b="1" i="1" dirty="0">
                <a:solidFill>
                  <a:schemeClr val="bg1"/>
                </a:solidFill>
                <a:latin typeface="Aptos"/>
              </a:rPr>
              <a:t>I am a genius of unspeakable evil and I want to be your class president</a:t>
            </a:r>
            <a:r>
              <a:rPr sz="2000" b="1" dirty="0">
                <a:solidFill>
                  <a:schemeClr val="bg1"/>
                </a:solidFill>
                <a:latin typeface="Aptos"/>
              </a:rPr>
              <a:t>. Razorbill.</a:t>
            </a:r>
            <a:endParaRPr lang="en-AU" sz="2000" b="1" dirty="0">
              <a:solidFill>
                <a:schemeClr val="bg1"/>
              </a:solidFill>
              <a:latin typeface="Aptos"/>
            </a:endParaRPr>
          </a:p>
          <a:p>
            <a:pPr>
              <a:lnSpc>
                <a:spcPct val="200000"/>
              </a:lnSpc>
            </a:pPr>
            <a:r>
              <a:rPr lang="en-AU" sz="2000" b="1" dirty="0">
                <a:solidFill>
                  <a:schemeClr val="bg1"/>
                </a:solidFill>
                <a:latin typeface="Aptos"/>
              </a:rPr>
              <a:t>Roth, V. (2011). </a:t>
            </a:r>
            <a:r>
              <a:rPr lang="en-AU" sz="2000" b="1" i="1" dirty="0">
                <a:solidFill>
                  <a:schemeClr val="bg1"/>
                </a:solidFill>
                <a:latin typeface="Aptos"/>
              </a:rPr>
              <a:t>Divergent</a:t>
            </a:r>
            <a:r>
              <a:rPr lang="en-AU" sz="2000" b="1" dirty="0">
                <a:solidFill>
                  <a:schemeClr val="bg1"/>
                </a:solidFill>
                <a:latin typeface="Aptos"/>
              </a:rPr>
              <a:t>. Katherine Tegen Books.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18520" y="6419088"/>
            <a:ext cx="36576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A8AAAD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</TotalTime>
  <Words>350</Words>
  <Application>Microsoft Office PowerPoint</Application>
  <PresentationFormat>Widescreen</PresentationFormat>
  <Paragraphs>55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Ornelas, Jessica</cp:lastModifiedBy>
  <cp:revision>6</cp:revision>
  <dcterms:created xsi:type="dcterms:W3CDTF">2013-01-27T09:14:16Z</dcterms:created>
  <dcterms:modified xsi:type="dcterms:W3CDTF">2026-08-31T23:46:00Z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ff45667-9c39-466e-8f21-c8569ec3d487_Enabled">
    <vt:lpwstr>true</vt:lpwstr>
  </property>
  <property fmtid="{D5CDD505-2E9C-101B-9397-08002B2CF9AE}" pid="3" name="MSIP_Label_2ff45667-9c39-466e-8f21-c8569ec3d487_SetDate">
    <vt:lpwstr>2026-08-31T04:40:48Z</vt:lpwstr>
  </property>
  <property fmtid="{D5CDD505-2E9C-101B-9397-08002B2CF9AE}" pid="4" name="MSIP_Label_2ff45667-9c39-466e-8f21-c8569ec3d487_Method">
    <vt:lpwstr>Standard</vt:lpwstr>
  </property>
  <property fmtid="{D5CDD505-2E9C-101B-9397-08002B2CF9AE}" pid="5" name="MSIP_Label_2ff45667-9c39-466e-8f21-c8569ec3d487_Name">
    <vt:lpwstr>OFFICIAL - NO MARKING</vt:lpwstr>
  </property>
  <property fmtid="{D5CDD505-2E9C-101B-9397-08002B2CF9AE}" pid="6" name="MSIP_Label_2ff45667-9c39-466e-8f21-c8569ec3d487_SiteId">
    <vt:lpwstr>f1d4a832-6c21-4475-9bf4-8cc7e9044a29</vt:lpwstr>
  </property>
  <property fmtid="{D5CDD505-2E9C-101B-9397-08002B2CF9AE}" pid="7" name="MSIP_Label_2ff45667-9c39-466e-8f21-c8569ec3d487_ActionId">
    <vt:lpwstr>85cd9f05-543a-4d0d-aaed-1638419e94ce</vt:lpwstr>
  </property>
  <property fmtid="{D5CDD505-2E9C-101B-9397-08002B2CF9AE}" pid="8" name="MSIP_Label_2ff45667-9c39-466e-8f21-c8569ec3d487_ContentBits">
    <vt:lpwstr>0</vt:lpwstr>
  </property>
  <property fmtid="{D5CDD505-2E9C-101B-9397-08002B2CF9AE}" pid="9" name="MSIP_Label_2ff45667-9c39-466e-8f21-c8569ec3d487_Tag">
    <vt:lpwstr>10, 3, 0, 1</vt:lpwstr>
  </property>
</Properties>
</file>