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57" r:id="rId3"/>
    <p:sldId id="258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72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A982E-F72E-42B9-A865-F99D89C7104B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4A07-439B-41DD-87A2-B3FB5C9483C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619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E4A07-439B-41DD-87A2-B3FB5C9483C3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64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E2573-138A-AB2C-1EA7-88A283ABC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C7FCB-244F-995D-82CD-431D2E8BF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44E28-FAC3-2EBA-84E3-B2C7DAB9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B767A-2B18-C57D-21B8-588D6348D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2BD57-EEDC-7C83-D875-07BE39A2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073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51DB-D392-B99E-1D2A-76C27028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1F7B4-AFAB-B9B0-63A6-225F0A2B4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08011-D4F1-54AE-3BF0-A1A7DDFD2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B813B-A829-CA6D-9A0F-437D9EAC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B0C2D-D7AC-0A88-D0CC-2DC0617E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453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310B3-CB8A-5348-7AA7-B665814A2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54038-9CE6-DDF2-BFA1-532144119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819F0-4418-FF81-8A5C-6F5BE10F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F0F6B-3ACB-DA23-6501-03A5685E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BD26B-95B9-C253-9692-8297E387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920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08EE-0457-3781-F794-97B0EB21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CB448-B3BD-CA72-0E77-86AEEC599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AA6F7-01D4-1AA1-6A04-851DB22EB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8DBD3-01A9-7CEA-B712-CD961554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D9D3C-098A-BFC4-B1D2-72D87079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ABBF7-441C-5646-6E41-9D416917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185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A0EEB-B58E-420E-56BD-ADA25ED1B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4159B-72F8-BF8F-54EA-E75475B5D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9E821-F9CD-F39F-9A3C-2653AAF81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85B055-F1C4-248A-8DAA-BA17D23B9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C0682-04F4-C60B-B4DE-12FE0B62C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97636D-9E36-2A5A-8516-E1AE44BE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364ADF-B2DF-D4CB-DDF7-28A54567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42A72C-4938-215E-A896-D749F689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989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519B-921D-6C15-8AEF-D9F2692C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BBA89E-877A-EC5A-85CD-D293EB04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E0285-CBBE-E3AE-AE2C-6FF62E72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5B0160-8295-F4BA-BFFF-FD139388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674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C44F8-0EE9-99AF-0147-023989560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D99C4-C493-758B-1A34-AC296A90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0FDC4-A787-BAAD-895F-3C5D46E21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174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C357-8B56-E3D9-22C4-BE0AAC954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411BD-B6CF-5882-FAC9-BB5AAA3EC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D34AA-4EAA-23E1-A066-EAF74C387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2953-1C5A-0130-C4C8-BA656A0F6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10F72-BA0F-1569-62A4-8F3E63A02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E1B94-BA95-4DE3-3265-BBCD48E1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4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BBA1-041E-9C0A-B62D-4CAA975BB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9E02F-28B1-2AA7-EB5F-1D490FCDE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2A102-F961-0250-EB14-2E7B4720A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49D1-E670-745A-3E5E-41CB395C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BDA35-F2E9-D13F-1C96-80190DE8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79D730-1B6E-0466-18D3-98550115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903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3F74-5D70-9EDE-DD28-C697BAC1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0C6B5-F1D0-EA5B-2828-3131A4247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AE7FB-C357-568B-6960-B42CE325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3899B-A73D-4EFA-C489-F7D22379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D6CF6-F351-6448-E5D2-8E4A0103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753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8A0F97-DD89-85A3-76D5-99EFFB91E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B3621-C5B9-B4F3-D629-922329159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56E27-19F6-418B-0909-2782077E8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BC3E4-12F4-78B9-CF8B-D9C17740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3F648-238D-B234-2423-AB69FBDF8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0315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F2B639-ED12-514B-2E60-E00B9B269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ADF4F-14BA-C15D-DCCC-D90E46F3D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2F338-6B48-8A76-6EB6-750D4261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E8970-8790-4B12-9A20-EEAA9BBA92C7}" type="datetimeFigureOut">
              <a:rPr lang="en-AU" smtClean="0"/>
              <a:t>01/09/2026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AC2C2-42DE-8D54-EF67-28E77C0F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AB62F-3D1F-3C39-FEBC-48E77EB8B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AAA2AF-BE96-4368-9DB0-27CADCC1BE1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583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88E143-A1CF-7A7D-A67E-EE48A277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56206"/>
            <a:ext cx="12192000" cy="685680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65836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600" b="1">
                <a:solidFill>
                  <a:srgbClr val="FFFFFF"/>
                </a:solidFill>
              </a:defRPr>
            </a:pPr>
            <a:r>
              <a:t>PIPER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627632"/>
            <a:ext cx="6949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How animated films tell stories visually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331720"/>
            <a:ext cx="2743200" cy="475488"/>
          </a:xfrm>
          <a:prstGeom prst="roundRect">
            <a:avLst/>
          </a:prstGeom>
          <a:solidFill>
            <a:srgbClr val="DBEFE8"/>
          </a:solidFill>
          <a:ln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4952"/>
                </a:solidFill>
              </a:defRPr>
            </a:pPr>
            <a:r>
              <a:t>VISUAL LITERACY • YEAR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047488"/>
            <a:ext cx="2834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47180"/>
                </a:solidFill>
              </a:defRPr>
            </a:pPr>
            <a:r>
              <a:t>Today we’ll learn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468112"/>
            <a:ext cx="1069848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263130"/>
                </a:solidFill>
              </a:defRPr>
            </a:pPr>
            <a:r>
              <a:t>•  identify different camera shots and angles</a:t>
            </a:r>
          </a:p>
          <a:p>
            <a:pPr>
              <a:spcAft>
                <a:spcPts val="500"/>
              </a:spcAft>
              <a:defRPr sz="1800">
                <a:solidFill>
                  <a:srgbClr val="263130"/>
                </a:solidFill>
              </a:defRPr>
            </a:pPr>
            <a:r>
              <a:t>•  spot animated film devices such as body language, expression, lighting and pace</a:t>
            </a:r>
          </a:p>
          <a:p>
            <a:pPr>
              <a:spcAft>
                <a:spcPts val="500"/>
              </a:spcAft>
              <a:defRPr sz="1800">
                <a:solidFill>
                  <a:srgbClr val="263130"/>
                </a:solidFill>
              </a:defRPr>
            </a:pPr>
            <a:r>
              <a:t>•  explain how visual choices create meaning and affect the audience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5074920"/>
            <a:ext cx="347472" cy="146304"/>
          </a:xfrm>
          <a:prstGeom prst="ellipse">
            <a:avLst/>
          </a:prstGeom>
          <a:noFill/>
          <a:ln w="1778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991088" y="5074920"/>
            <a:ext cx="347472" cy="146304"/>
          </a:xfrm>
          <a:prstGeom prst="ellipse">
            <a:avLst/>
          </a:prstGeom>
          <a:noFill/>
          <a:ln w="1778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237976" y="5074920"/>
            <a:ext cx="347472" cy="146304"/>
          </a:xfrm>
          <a:prstGeom prst="ellipse">
            <a:avLst/>
          </a:prstGeom>
          <a:noFill/>
          <a:ln w="1778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D883-567B-8099-FC52-5FAE250B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C347B-0432-7C8B-4148-135AB2AB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958C0-808E-235D-8DA4-8A9DBC871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9273"/>
            <a:ext cx="12192000" cy="66423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t>FRAMING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>
                <a:solidFill>
                  <a:srgbClr val="347180"/>
                </a:solidFill>
              </a:rPr>
              <a:t>EFFECT: </a:t>
            </a:r>
            <a:r>
              <a:rPr sz="2000">
                <a:solidFill>
                  <a:srgbClr val="263130"/>
                </a:solidFill>
              </a:rPr>
              <a:t>The long shot gives us a full view of Piper’s small world. The framing of the reeds creates a cosy and safe atmosphere.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674491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57B3-EB1E-74FF-4FFE-7669B6B1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B5898-DEAF-3AFE-83B9-86D78C56B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1D8EE6-80A6-7840-F788-D423F44C1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6000"/>
            <a:ext cx="12192000" cy="67388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425196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sz="2000" dirty="0"/>
              <a:t>MEDIUM</a:t>
            </a:r>
            <a:r>
              <a:rPr lang="en-AU" sz="2000" dirty="0"/>
              <a:t> FULL</a:t>
            </a:r>
            <a:r>
              <a:rPr sz="2000" dirty="0"/>
              <a:t> </a:t>
            </a:r>
            <a:r>
              <a:rPr lang="en-AU" sz="2000" dirty="0"/>
              <a:t>TWO SHOT</a:t>
            </a:r>
            <a:endParaRPr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5529072" y="5614416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CHARACTER INTERACTION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>
                <a:solidFill>
                  <a:srgbClr val="347180"/>
                </a:solidFill>
              </a:rPr>
              <a:t>EFFECT: </a:t>
            </a:r>
            <a:r>
              <a:rPr sz="2000">
                <a:solidFill>
                  <a:srgbClr val="263130"/>
                </a:solidFill>
              </a:rPr>
              <a:t>The medium close-up keeps Piper and her mother together in the frame. Their closeness shows Piper’s sense of safety and her dependence on her mum.</a:t>
            </a: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5197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654BC-39C6-B5F4-26A4-B337CF9FB9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5182E-7BEC-72F1-3144-686E36D8D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B9337-B56E-BF9B-0CD5-4B7EB318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69015"/>
            <a:ext cx="12192000" cy="74046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MEDIUM-</a:t>
            </a:r>
            <a:r>
              <a:rPr sz="2000" dirty="0"/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6110258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sz="2000" dirty="0"/>
              <a:t>BODY LANGUAGE + EXAGGERATED EXPRESSION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>
                <a:solidFill>
                  <a:srgbClr val="347180"/>
                </a:solidFill>
              </a:rPr>
              <a:t>EFFECT: </a:t>
            </a:r>
            <a:r>
              <a:rPr sz="2000">
                <a:solidFill>
                  <a:srgbClr val="263130"/>
                </a:solidFill>
              </a:rPr>
              <a:t>Piper waits with her eyes closed and beak wide open, expecting her mum to bring her food. Her exaggerated body language shows her dependence and creates visual humour.</a:t>
            </a: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1058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EA32-04A0-DC76-5FF3-F4E95755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00768-F9AA-A273-BC9A-39C7CE1F0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172EE-F730-E118-5212-13C5788F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3217" y="-1144871"/>
            <a:ext cx="14486114" cy="80028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sz="2000" dirty="0"/>
              <a:t>MEDIUM-LONG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sz="2000" dirty="0"/>
              <a:t>FACIAL EXPRESSION + COM</a:t>
            </a:r>
            <a:r>
              <a:rPr lang="en-AU" sz="2000" dirty="0"/>
              <a:t>ED</a:t>
            </a:r>
            <a:r>
              <a:rPr sz="2000" dirty="0"/>
              <a:t>IC TIMING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948946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Piper opens one eye when the food does not arrive</a:t>
            </a:r>
            <a:r>
              <a:rPr lang="en-AU" sz="2000" dirty="0">
                <a:solidFill>
                  <a:srgbClr val="263130"/>
                </a:solidFill>
              </a:rPr>
              <a:t>. </a:t>
            </a:r>
            <a:r>
              <a:rPr sz="2000" dirty="0">
                <a:solidFill>
                  <a:srgbClr val="263130"/>
                </a:solidFill>
              </a:rPr>
              <a:t>Her reaction uses </a:t>
            </a:r>
            <a:r>
              <a:rPr sz="2000" b="1" dirty="0">
                <a:solidFill>
                  <a:srgbClr val="263130"/>
                </a:solidFill>
              </a:rPr>
              <a:t>com</a:t>
            </a:r>
            <a:r>
              <a:rPr lang="en-AU" sz="2000" b="1" dirty="0">
                <a:solidFill>
                  <a:srgbClr val="263130"/>
                </a:solidFill>
              </a:rPr>
              <a:t>ed</a:t>
            </a:r>
            <a:r>
              <a:rPr sz="2000" b="1" dirty="0" err="1">
                <a:solidFill>
                  <a:srgbClr val="263130"/>
                </a:solidFill>
              </a:rPr>
              <a:t>ic</a:t>
            </a:r>
            <a:r>
              <a:rPr sz="2000" b="1" dirty="0">
                <a:solidFill>
                  <a:srgbClr val="263130"/>
                </a:solidFill>
              </a:rPr>
              <a:t> timing </a:t>
            </a:r>
            <a:r>
              <a:rPr sz="2000" dirty="0">
                <a:solidFill>
                  <a:srgbClr val="263130"/>
                </a:solidFill>
              </a:rPr>
              <a:t>to show confusion and impatience without dialogue.</a:t>
            </a: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088632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5D065-3D34-70AE-D896-63F2169D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35717-9881-B670-2ACB-F4DC678C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0DC8B-6E95-D2AD-0E3A-77D95B76B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33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WIDE-</a:t>
            </a:r>
            <a:r>
              <a:rPr sz="2000" dirty="0"/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lang="en-AU" dirty="0"/>
              <a:t>LOW ANGLE + </a:t>
            </a:r>
            <a:r>
              <a:rPr dirty="0"/>
              <a:t>DEPTH OF FIELD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487017" y="6172200"/>
            <a:ext cx="11702149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</a:t>
            </a:r>
            <a:r>
              <a:rPr lang="en-AU" sz="2000" dirty="0">
                <a:solidFill>
                  <a:srgbClr val="263130"/>
                </a:solidFill>
              </a:rPr>
              <a:t>wide-</a:t>
            </a:r>
            <a:r>
              <a:rPr sz="2000" dirty="0">
                <a:solidFill>
                  <a:srgbClr val="263130"/>
                </a:solidFill>
              </a:rPr>
              <a:t>long shot shows the other birds finding food </a:t>
            </a:r>
            <a:r>
              <a:rPr lang="en-AU" sz="2000" dirty="0">
                <a:solidFill>
                  <a:srgbClr val="263130"/>
                </a:solidFill>
              </a:rPr>
              <a:t>when Piper tries to join them for the first time</a:t>
            </a:r>
            <a:r>
              <a:rPr sz="2000" dirty="0">
                <a:solidFill>
                  <a:srgbClr val="263130"/>
                </a:solidFill>
              </a:rPr>
              <a:t>. The depth of field </a:t>
            </a:r>
            <a:r>
              <a:rPr lang="en-AU" sz="2000" dirty="0">
                <a:solidFill>
                  <a:srgbClr val="263130"/>
                </a:solidFill>
              </a:rPr>
              <a:t>separates Piper from the others </a:t>
            </a:r>
            <a:r>
              <a:rPr sz="2000" dirty="0">
                <a:solidFill>
                  <a:srgbClr val="263130"/>
                </a:solidFill>
              </a:rPr>
              <a:t>and </a:t>
            </a:r>
            <a:r>
              <a:rPr lang="en-AU" sz="2000" dirty="0">
                <a:solidFill>
                  <a:srgbClr val="263130"/>
                </a:solidFill>
              </a:rPr>
              <a:t>keeps our eyes on the right subject.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47587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415F-4204-64DA-77FA-63D44AD9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6B712-1F62-9634-3FBE-3379AEF44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B1B4D-8985-5A4A-1E62-C436B9172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499"/>
            <a:ext cx="12192000" cy="67719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WIDE-</a:t>
            </a:r>
            <a:r>
              <a:rPr sz="2000" dirty="0"/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8" y="5632704"/>
            <a:ext cx="6498337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LOW EYE-LEVEL PERSPECTIVE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774" y="6172200"/>
            <a:ext cx="11311658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low eye-level perspective </a:t>
            </a:r>
            <a:r>
              <a:rPr lang="en-AU" sz="2000" dirty="0">
                <a:solidFill>
                  <a:srgbClr val="263130"/>
                </a:solidFill>
              </a:rPr>
              <a:t>puts</a:t>
            </a:r>
            <a:r>
              <a:rPr sz="2000" dirty="0">
                <a:solidFill>
                  <a:srgbClr val="263130"/>
                </a:solidFill>
              </a:rPr>
              <a:t> us </a:t>
            </a:r>
            <a:r>
              <a:rPr lang="en-AU" sz="2000" dirty="0">
                <a:solidFill>
                  <a:srgbClr val="263130"/>
                </a:solidFill>
              </a:rPr>
              <a:t>in Piper’s POV, making t</a:t>
            </a:r>
            <a:r>
              <a:rPr sz="2000" dirty="0">
                <a:solidFill>
                  <a:srgbClr val="263130"/>
                </a:solidFill>
              </a:rPr>
              <a:t>he </a:t>
            </a:r>
            <a:r>
              <a:rPr sz="2000" dirty="0" err="1">
                <a:solidFill>
                  <a:srgbClr val="263130"/>
                </a:solidFill>
              </a:rPr>
              <a:t>wa</a:t>
            </a:r>
            <a:r>
              <a:rPr lang="en-AU" sz="2000" dirty="0" err="1">
                <a:solidFill>
                  <a:srgbClr val="263130"/>
                </a:solidFill>
              </a:rPr>
              <a:t>ve</a:t>
            </a:r>
            <a:r>
              <a:rPr lang="en-AU" sz="2000" dirty="0">
                <a:solidFill>
                  <a:srgbClr val="263130"/>
                </a:solidFill>
              </a:rPr>
              <a:t> in the background</a:t>
            </a:r>
            <a:r>
              <a:rPr sz="2000" dirty="0">
                <a:solidFill>
                  <a:srgbClr val="263130"/>
                </a:solidFill>
              </a:rPr>
              <a:t> </a:t>
            </a:r>
            <a:r>
              <a:rPr lang="en-AU" sz="2000" dirty="0">
                <a:solidFill>
                  <a:srgbClr val="263130"/>
                </a:solidFill>
              </a:rPr>
              <a:t>seem</a:t>
            </a:r>
            <a:r>
              <a:rPr sz="2000" dirty="0">
                <a:solidFill>
                  <a:srgbClr val="263130"/>
                </a:solidFill>
              </a:rPr>
              <a:t> larger and </a:t>
            </a:r>
            <a:r>
              <a:rPr lang="en-AU" sz="2000" dirty="0">
                <a:solidFill>
                  <a:srgbClr val="263130"/>
                </a:solidFill>
              </a:rPr>
              <a:t>scarier</a:t>
            </a:r>
            <a:r>
              <a:rPr sz="2000" dirty="0">
                <a:solidFill>
                  <a:srgbClr val="263130"/>
                </a:solidFill>
              </a:rPr>
              <a:t>, establishing the ocean as the challenge she must face.</a:t>
            </a: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98847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B0BB-67D7-FAC0-2E00-2961DAB8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002A7-34FD-70C3-4F02-116189735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2948C9-FE8E-0F90-ACCD-0720B09F7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919"/>
            <a:ext cx="12192000" cy="68293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sz="2000" dirty="0"/>
              <a:t>MEDIUM</a:t>
            </a:r>
            <a:r>
              <a:rPr lang="en-AU" sz="2000" dirty="0"/>
              <a:t>-LONG</a:t>
            </a:r>
            <a:r>
              <a:rPr sz="2000" dirty="0"/>
              <a:t>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sz="2400" dirty="0"/>
              <a:t>BODY LANGUAGE </a:t>
            </a:r>
            <a:r>
              <a:rPr lang="en-AU" sz="2400" dirty="0"/>
              <a:t>+ SETTING</a:t>
            </a:r>
            <a:endParaRPr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36103" y="6172200"/>
            <a:ext cx="11400183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Piper’s</a:t>
            </a:r>
            <a:r>
              <a:rPr lang="en-AU" sz="2000" dirty="0">
                <a:solidFill>
                  <a:srgbClr val="263130"/>
                </a:solidFill>
              </a:rPr>
              <a:t> shivering and ruffled feathers communicate everything we need to know about her feelings. She’s back in her nest between the reeds, showing that she sought safety in the familiar.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310124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DDE60-0D02-BBE9-E5FB-105DE5BC9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B81F4-429F-DFF1-435C-9CD49DC49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EA95C-AA6B-9C6D-107D-B05B5AF81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690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dirty="0"/>
              <a:t>LONG </a:t>
            </a:r>
            <a:r>
              <a:rPr dirty="0"/>
              <a:t>TWO-SHOT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lang="en-AU" dirty="0"/>
              <a:t>CHARACTER INTERACTION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6170787"/>
            <a:ext cx="1126236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two-shot </a:t>
            </a:r>
            <a:r>
              <a:rPr lang="en-AU" sz="2000" dirty="0">
                <a:solidFill>
                  <a:srgbClr val="263130"/>
                </a:solidFill>
              </a:rPr>
              <a:t>shows Piper once again asking her mum to feed her. The mum is slightly outside the nest, showing hesitation, whereas Piper is firmly in her spot. She’s making a firm demand.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36346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76F5-643F-9DE3-FE67-EFA1907D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76178-1812-86C4-D64F-FC9D5E86F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61AB1-6BD1-6150-4AB3-AC6F367AA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2446"/>
            <a:ext cx="12192000" cy="66689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3453384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EXTREME 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70120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ESTABLISHING SHOT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929068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extreme long shot makes the </a:t>
            </a:r>
            <a:r>
              <a:rPr lang="en-AU" sz="2000" dirty="0">
                <a:solidFill>
                  <a:srgbClr val="263130"/>
                </a:solidFill>
              </a:rPr>
              <a:t>distance from the nest to the water seem huge. Piper’s tiny frame amidst the reeds show her vulnerability. The waterline takes almost half of the screen.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4473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A7B90-68BD-0774-3F03-09C03FFCB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969514D-D76A-53EA-0651-60ADE3144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22003"/>
            <a:ext cx="12192000" cy="68444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93F0BD-BBF1-A23A-0F5C-EF4624D20FC1}"/>
              </a:ext>
            </a:extLst>
          </p:cNvPr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25D71B-84C3-D565-B587-056617B165B1}"/>
              </a:ext>
            </a:extLst>
          </p:cNvPr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00AA2B-EC7C-BD59-8C3D-3E3D095A06CB}"/>
              </a:ext>
            </a:extLst>
          </p:cNvPr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lang="en-AU" sz="2000" dirty="0">
                <a:solidFill>
                  <a:srgbClr val="263130"/>
                </a:solidFill>
              </a:rPr>
              <a:t>Piper jumps and hides in the reeds as the water enters and takes up almost half the frame. This shows the danger and fear that Piper must overcome.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C892771-5F7C-A874-E66D-37C3FB9E8D75}"/>
              </a:ext>
            </a:extLst>
          </p:cNvPr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3E47F9-2C3F-E5B0-68C7-64A959E8BDCB}"/>
              </a:ext>
            </a:extLst>
          </p:cNvPr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6EE233B-0938-B40A-E06D-F0E34B914BE4}"/>
              </a:ext>
            </a:extLst>
          </p:cNvPr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DBB51F31-E532-C6D8-9DC3-BBCA987C75A0}"/>
              </a:ext>
            </a:extLst>
          </p:cNvPr>
          <p:cNvSpPr/>
          <p:nvPr/>
        </p:nvSpPr>
        <p:spPr>
          <a:xfrm>
            <a:off x="1097280" y="5632704"/>
            <a:ext cx="3453384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EXTREME LONG SHOT</a:t>
            </a: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90EC4BB4-F17E-9E17-5F22-6F7BAA912936}"/>
              </a:ext>
            </a:extLst>
          </p:cNvPr>
          <p:cNvSpPr/>
          <p:nvPr/>
        </p:nvSpPr>
        <p:spPr>
          <a:xfrm>
            <a:off x="4770120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ESTABLISHING SHOT</a:t>
            </a:r>
          </a:p>
        </p:txBody>
      </p:sp>
    </p:spTree>
    <p:extLst>
      <p:ext uri="{BB962C8B-B14F-4D97-AF65-F5344CB8AC3E}">
        <p14:creationId xmlns:p14="http://schemas.microsoft.com/office/powerpoint/2010/main" val="2526175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AE42-7B19-2C4F-4DA6-D9FB27BB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CD338-14E2-C5BC-FF0B-A817B5977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29DFC-D015-67E9-F788-40FDEE12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0010"/>
            <a:ext cx="12192000" cy="68045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612648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MEDIUM </a:t>
            </a:r>
            <a:r>
              <a:rPr sz="2000" dirty="0"/>
              <a:t>CLOSE-UP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4373884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FACIAL EXPRESSION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</a:t>
            </a:r>
            <a:r>
              <a:rPr lang="en-AU" sz="2000" dirty="0">
                <a:solidFill>
                  <a:srgbClr val="263130"/>
                </a:solidFill>
              </a:rPr>
              <a:t>medium </a:t>
            </a:r>
            <a:r>
              <a:rPr sz="2000" dirty="0">
                <a:solidFill>
                  <a:srgbClr val="263130"/>
                </a:solidFill>
              </a:rPr>
              <a:t>close-up draws our attention to Piper’s expression. </a:t>
            </a:r>
            <a:r>
              <a:rPr lang="en-AU" sz="2000" dirty="0">
                <a:solidFill>
                  <a:srgbClr val="263130"/>
                </a:solidFill>
              </a:rPr>
              <a:t>She’s hiding behind a small sand dune. We don’t need dialogue to know what she’s feeling.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482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88156-34FF-17E9-6A55-A2D66152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8C285-CF3F-297F-7584-61F39F8AB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14CE8-64A6-E86B-7CBA-F729F6D06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408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612648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rPr dirty="0"/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MEDIUM CLOSE-UP</a:t>
            </a:r>
            <a:endParaRPr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3784822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lang="en-AU" dirty="0"/>
              <a:t>LOW ANGLE 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</a:t>
            </a:r>
            <a:r>
              <a:rPr lang="en-AU" sz="2000" dirty="0">
                <a:solidFill>
                  <a:srgbClr val="263130"/>
                </a:solidFill>
              </a:rPr>
              <a:t>low angle and medium-close up mimic what it’d be like to see the waves from Piper’s perspective.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9837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0C48-A462-DE6F-F127-B95EDFC5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5D41F-0A6B-59CC-9EB5-310071471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DAD9D2-6AEA-1C93-98E8-30993E7E2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5384"/>
            <a:ext cx="12192000" cy="68249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65532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CLOSE-UP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t>FACIAL EXPRESSION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close-up fills the frame with Piper’s face. T</a:t>
            </a:r>
            <a:r>
              <a:rPr lang="en-AU" sz="2000" dirty="0">
                <a:solidFill>
                  <a:srgbClr val="263130"/>
                </a:solidFill>
              </a:rPr>
              <a:t>her wide eyes show us she’s noticing something, making us wonder what it is. Notice the feathers on the top of her head.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43071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5A7D-0A5C-94DE-7215-58AC240D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EB065-FB53-51DA-FA52-5B1C3DF95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53D22-F4ED-E8A0-41C6-F27179ADA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325"/>
            <a:ext cx="12192000" cy="67853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612648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CLOSE-UP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t>EXAGGERATED EXPRESSION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Piper’s wide eyes and open beak exaggerate her shocked reaction. </a:t>
            </a:r>
            <a:r>
              <a:rPr lang="en-AU" sz="2000" dirty="0">
                <a:solidFill>
                  <a:srgbClr val="263130"/>
                </a:solidFill>
              </a:rPr>
              <a:t>The feathers on her head are now sticking up, showing a full-body panic response. What is she seeing?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7389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C8AA-8D5A-097F-96C3-DCA7E04DB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AC8A-58AA-B8CB-6022-C19188E64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29FF31-695B-77C1-CD32-D08E45DD5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67" y="-186156"/>
            <a:ext cx="12226888" cy="6712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Oval 8"/>
          <p:cNvSpPr/>
          <p:nvPr/>
        </p:nvSpPr>
        <p:spPr>
          <a:xfrm>
            <a:off x="304800" y="5677052"/>
            <a:ext cx="573024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MEDIUM-LONG SHOT </a:t>
            </a:r>
            <a:endParaRPr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3977639" y="5632704"/>
            <a:ext cx="5544048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SCALE CONTRAST</a:t>
            </a:r>
            <a:r>
              <a:rPr lang="en-AU" dirty="0"/>
              <a:t> WITH LOW ANGLE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long shot </a:t>
            </a:r>
            <a:r>
              <a:rPr lang="en-AU" sz="2000" dirty="0">
                <a:solidFill>
                  <a:srgbClr val="263130"/>
                </a:solidFill>
              </a:rPr>
              <a:t>juxtaposes</a:t>
            </a:r>
            <a:r>
              <a:rPr sz="2000" dirty="0">
                <a:solidFill>
                  <a:srgbClr val="263130"/>
                </a:solidFill>
              </a:rPr>
              <a:t> tiny Piper against the wave.</a:t>
            </a:r>
            <a:r>
              <a:rPr lang="en-AU" sz="2000" dirty="0">
                <a:solidFill>
                  <a:srgbClr val="263130"/>
                </a:solidFill>
              </a:rPr>
              <a:t> This is an example of how a low angle can make a character appear small and frightened instead of powerful. </a:t>
            </a:r>
            <a:r>
              <a:rPr sz="2000" dirty="0">
                <a:solidFill>
                  <a:srgbClr val="263130"/>
                </a:solidFill>
              </a:rPr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52006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2129-DE43-5486-7F1B-905D3C54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76EA3-1F92-6E81-AD28-B6C864AC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89BD2-1D8C-09AC-0B3E-83B47069C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4282"/>
            <a:ext cx="12192000" cy="67990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573024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CLOSE-UP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t>VISUAL FOCUS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314" y="6173627"/>
            <a:ext cx="11745686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The close-up </a:t>
            </a:r>
            <a:r>
              <a:rPr lang="en-AU" sz="2000" dirty="0">
                <a:solidFill>
                  <a:srgbClr val="263130"/>
                </a:solidFill>
              </a:rPr>
              <a:t>puts Piper and the hermit crab together</a:t>
            </a:r>
            <a:r>
              <a:rPr sz="2000" dirty="0">
                <a:solidFill>
                  <a:srgbClr val="263130"/>
                </a:solidFill>
              </a:rPr>
              <a:t>.</a:t>
            </a:r>
            <a:r>
              <a:rPr lang="en-AU" sz="2000" dirty="0">
                <a:solidFill>
                  <a:srgbClr val="263130"/>
                </a:solidFill>
              </a:rPr>
              <a:t> She hasn’t seen what he has yet, and neither have we as an audience. Just like Piper, we’re waiting to see the ocean from the crab’s perspective.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3BCCCA-8870-D9CF-D078-3D43C0E8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2531">
            <a:off x="11075406" y="-537101"/>
            <a:ext cx="916452" cy="72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05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02DFB-DE4E-6727-75BC-EA133FC5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4C65B-9D1B-292E-F611-0E47E86D4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C6D52-4BDE-80B4-379B-725495C9C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8252"/>
            <a:ext cx="12192000" cy="68193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612648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AU" sz="2000" dirty="0"/>
              <a:t>MEDIUM </a:t>
            </a:r>
            <a:r>
              <a:rPr sz="2000" dirty="0"/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5632704"/>
            <a:ext cx="5212080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UNDERWATER PERSPECTIVE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lang="en-AU" sz="2000" dirty="0">
                <a:solidFill>
                  <a:srgbClr val="263130"/>
                </a:solidFill>
              </a:rPr>
              <a:t>This shot is filmed in a slight slow-motion to transmit serenity. It’s a medium long shot because it’s supposed to be Piper’s POV.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09092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D3F15-AEC8-C0F2-B8F2-DE54238C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4949E-F2AE-0330-05E3-267D0D17A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BB2C0-432F-8D5E-301E-C2AA2F812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0390"/>
            <a:ext cx="12192000" cy="67314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452110"/>
            <a:ext cx="12192000" cy="1405890"/>
          </a:xfrm>
          <a:prstGeom prst="rect">
            <a:avLst/>
          </a:prstGeom>
          <a:solidFill>
            <a:srgbClr val="F1E2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4800" y="5677052"/>
            <a:ext cx="492061" cy="492061"/>
          </a:xfrm>
          <a:prstGeom prst="ellipse">
            <a:avLst/>
          </a:prstGeom>
          <a:solidFill>
            <a:srgbClr val="DBEFE8"/>
          </a:solidFill>
          <a:ln w="1905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4952"/>
                </a:solidFill>
              </a:defRPr>
            </a:pPr>
            <a: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5632704"/>
            <a:ext cx="2743200" cy="530352"/>
          </a:xfrm>
          <a:prstGeom prst="roundRect">
            <a:avLst/>
          </a:prstGeom>
          <a:solidFill>
            <a:srgbClr val="3471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LONG SHOT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8" y="5632704"/>
            <a:ext cx="7202425" cy="530352"/>
          </a:xfrm>
          <a:prstGeom prst="roundRect">
            <a:avLst/>
          </a:prstGeom>
          <a:solidFill>
            <a:srgbClr val="DBEFE8"/>
          </a:solidFill>
          <a:ln w="12700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rIns="101600" rtlCol="0" anchor="ctr"/>
          <a:lstStyle/>
          <a:p>
            <a:pPr algn="ctr">
              <a:defRPr sz="2400" b="1">
                <a:solidFill>
                  <a:srgbClr val="234952"/>
                </a:solidFill>
              </a:defRPr>
            </a:pPr>
            <a:r>
              <a:rPr dirty="0"/>
              <a:t>LIGHTING + BODY LANGUAGE</a:t>
            </a:r>
            <a:r>
              <a:rPr lang="en-AU" dirty="0"/>
              <a:t> + ENERGETIC PACE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97280" y="6172200"/>
            <a:ext cx="10469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 b="1" dirty="0">
                <a:solidFill>
                  <a:srgbClr val="347180"/>
                </a:solidFill>
              </a:rPr>
              <a:t>EFFECT: </a:t>
            </a:r>
            <a:r>
              <a:rPr sz="2000" dirty="0">
                <a:solidFill>
                  <a:srgbClr val="263130"/>
                </a:solidFill>
              </a:rPr>
              <a:t>Warm lighting and energetic body language</a:t>
            </a:r>
            <a:r>
              <a:rPr lang="en-AU" sz="2000" dirty="0">
                <a:solidFill>
                  <a:srgbClr val="263130"/>
                </a:solidFill>
              </a:rPr>
              <a:t> + camera movements</a:t>
            </a:r>
            <a:r>
              <a:rPr sz="2000" dirty="0">
                <a:solidFill>
                  <a:srgbClr val="263130"/>
                </a:solidFill>
              </a:rPr>
              <a:t> create a positive mood.</a:t>
            </a:r>
            <a:r>
              <a:rPr lang="en-AU" sz="2000" dirty="0">
                <a:solidFill>
                  <a:srgbClr val="263130"/>
                </a:solidFill>
              </a:rPr>
              <a:t> We see the whole beach behind her now because her world has expanded.</a:t>
            </a:r>
            <a:endParaRPr sz="2000" dirty="0">
              <a:solidFill>
                <a:srgbClr val="26313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094720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14176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33632" y="5564581"/>
            <a:ext cx="304800" cy="126530"/>
          </a:xfrm>
          <a:prstGeom prst="ellipse">
            <a:avLst/>
          </a:prstGeom>
          <a:noFill/>
          <a:ln w="15875">
            <a:solidFill>
              <a:srgbClr val="3471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39641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762</Words>
  <Application>Microsoft Office PowerPoint</Application>
  <PresentationFormat>Widescreen</PresentationFormat>
  <Paragraphs>80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ACT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Ornelas, Jessica</dc:creator>
  <cp:lastModifiedBy>Ornelas, Jessica</cp:lastModifiedBy>
  <cp:revision>8</cp:revision>
  <dcterms:created xsi:type="dcterms:W3CDTF">2026-09-01T00:32:36Z</dcterms:created>
  <dcterms:modified xsi:type="dcterms:W3CDTF">2026-09-01T04:28:14Z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ff45667-9c39-466e-8f21-c8569ec3d487_Enabled">
    <vt:lpwstr>true</vt:lpwstr>
  </property>
  <property fmtid="{D5CDD505-2E9C-101B-9397-08002B2CF9AE}" pid="3" name="MSIP_Label_2ff45667-9c39-466e-8f21-c8569ec3d487_SetDate">
    <vt:lpwstr>2026-09-01T01:12:22Z</vt:lpwstr>
  </property>
  <property fmtid="{D5CDD505-2E9C-101B-9397-08002B2CF9AE}" pid="4" name="MSIP_Label_2ff45667-9c39-466e-8f21-c8569ec3d487_Method">
    <vt:lpwstr>Standard</vt:lpwstr>
  </property>
  <property fmtid="{D5CDD505-2E9C-101B-9397-08002B2CF9AE}" pid="5" name="MSIP_Label_2ff45667-9c39-466e-8f21-c8569ec3d487_Name">
    <vt:lpwstr>OFFICIAL - NO MARKING</vt:lpwstr>
  </property>
  <property fmtid="{D5CDD505-2E9C-101B-9397-08002B2CF9AE}" pid="6" name="MSIP_Label_2ff45667-9c39-466e-8f21-c8569ec3d487_SiteId">
    <vt:lpwstr>f1d4a832-6c21-4475-9bf4-8cc7e9044a29</vt:lpwstr>
  </property>
  <property fmtid="{D5CDD505-2E9C-101B-9397-08002B2CF9AE}" pid="7" name="MSIP_Label_2ff45667-9c39-466e-8f21-c8569ec3d487_ActionId">
    <vt:lpwstr>188b950a-df59-4b9a-b5f6-4048f79f62c8</vt:lpwstr>
  </property>
  <property fmtid="{D5CDD505-2E9C-101B-9397-08002B2CF9AE}" pid="8" name="MSIP_Label_2ff45667-9c39-466e-8f21-c8569ec3d487_ContentBits">
    <vt:lpwstr>0</vt:lpwstr>
  </property>
  <property fmtid="{D5CDD505-2E9C-101B-9397-08002B2CF9AE}" pid="9" name="MSIP_Label_2ff45667-9c39-466e-8f21-c8569ec3d487_Tag">
    <vt:lpwstr>10, 3, 0, 1</vt:lpwstr>
  </property>
</Properties>
</file>