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0" r:id="rId4"/>
  </p:sldMasterIdLst>
  <p:notesMasterIdLst>
    <p:notesMasterId r:id="rId5"/>
  </p:notesMasterIdLst>
  <p:sldIdLst>
    <p:sldId id="256" r:id="rId6"/>
    <p:sldId id="257" r:id="rId7"/>
    <p:sldId id="258" r:id="rId8"/>
    <p:sldId id="259" r:id="rId9"/>
  </p:sldIdLst>
  <p:sldSz cy="5143500" cx="9144000"/>
  <p:notesSz cx="6858000" cy="9144000"/>
  <p:embeddedFontLst>
    <p:embeddedFont>
      <p:font typeface="Montserrat"/>
      <p:bold r:id="rId10"/>
      <p:boldItalic r:id="rId11"/>
    </p:embeddedFont>
    <p:embeddedFont>
      <p:font typeface="Oswald"/>
      <p:bold r:id="rId1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font" Target="fonts/Montserrat-boldItalic.fntdata"/><Relationship Id="rId10" Type="http://schemas.openxmlformats.org/officeDocument/2006/relationships/font" Target="fonts/Montserrat-bold.fntdata"/><Relationship Id="rId12" Type="http://schemas.openxmlformats.org/officeDocument/2006/relationships/font" Target="fonts/Oswald-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g3dc30d7aa43_0_332:notes"/>
          <p:cNvSpPr txBox="1"/>
          <p:nvPr>
            <p:ph idx="1" type="body"/>
          </p:nvPr>
        </p:nvSpPr>
        <p:spPr>
          <a:xfrm>
            <a:off x="2286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 name="Shape 59"/>
        <p:cNvGrpSpPr/>
        <p:nvPr/>
      </p:nvGrpSpPr>
      <p:grpSpPr>
        <a:xfrm>
          <a:off x="0" y="0"/>
          <a:ext cx="0" cy="0"/>
          <a:chOff x="0" y="0"/>
          <a:chExt cx="0" cy="0"/>
        </a:xfrm>
      </p:grpSpPr>
      <p:sp>
        <p:nvSpPr>
          <p:cNvPr id="60" name="Google Shape;60;g3dc30d7aa43_0_236:notes"/>
          <p:cNvSpPr txBox="1"/>
          <p:nvPr>
            <p:ph idx="1" type="body"/>
          </p:nvPr>
        </p:nvSpPr>
        <p:spPr>
          <a:xfrm>
            <a:off x="2286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3dc30d7aa43_0_409:notes"/>
          <p:cNvSpPr txBox="1"/>
          <p:nvPr>
            <p:ph idx="1" type="body"/>
          </p:nvPr>
        </p:nvSpPr>
        <p:spPr>
          <a:xfrm>
            <a:off x="2286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3dc30d7aa43_0_468:notes"/>
          <p:cNvSpPr txBox="1"/>
          <p:nvPr>
            <p:ph idx="1" type="body"/>
          </p:nvPr>
        </p:nvSpPr>
        <p:spPr>
          <a:xfrm>
            <a:off x="2286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enerated (g3dc30d7aa43_6_0)">
  <p:cSld name="Generated (g3dc30d7aa43_6_0)">
    <p:spTree>
      <p:nvGrpSpPr>
        <p:cNvPr id="50" name="Shape 5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hyperlink" Target="http://www.youtube.com/watch?v=wrR8ggeD4h4" TargetMode="External"/><Relationship Id="rId5" Type="http://schemas.openxmlformats.org/officeDocument/2006/relationships/image" Target="../media/image6.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7.png"/><Relationship Id="rId5" Type="http://schemas.openxmlformats.org/officeDocument/2006/relationships/image" Target="../media/image5.png"/><Relationship Id="rId6" Type="http://schemas.openxmlformats.org/officeDocument/2006/relationships/image" Target="../media/image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hyperlink" Target="http://www.youtube.com/watch?v=hy35S5g83GM" TargetMode="External"/><Relationship Id="rId5"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 Id="rId3" Type="http://schemas.openxmlformats.org/officeDocument/2006/relationships/image" Target="../media/image4.png"/><Relationship Id="rId4" Type="http://schemas.openxmlformats.org/officeDocument/2006/relationships/hyperlink" Target="http://www.youtube.com/watch?v=iD2iA9EVckw" TargetMode="External"/><Relationship Id="rId5"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pic>
        <p:nvPicPr>
          <p:cNvPr id="54" name="Google Shape;54;p14"/>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55" name="Google Shape;55;p14"/>
          <p:cNvSpPr/>
          <p:nvPr/>
        </p:nvSpPr>
        <p:spPr>
          <a:xfrm>
            <a:off x="0" y="0"/>
            <a:ext cx="9144000" cy="5143500"/>
          </a:xfrm>
          <a:prstGeom prst="rect">
            <a:avLst/>
          </a:prstGeom>
          <a:solidFill>
            <a:srgbClr val="000000">
              <a:alpha val="6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56" name="Google Shape;56;p14"/>
          <p:cNvSpPr txBox="1"/>
          <p:nvPr/>
        </p:nvSpPr>
        <p:spPr>
          <a:xfrm>
            <a:off x="381000" y="381000"/>
            <a:ext cx="8382000" cy="571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GB" sz="3600">
                <a:solidFill>
                  <a:srgbClr val="FFFFFF"/>
                </a:solidFill>
                <a:latin typeface="Oswald"/>
                <a:ea typeface="Oswald"/>
                <a:cs typeface="Oswald"/>
                <a:sym typeface="Oswald"/>
              </a:rPr>
              <a:t>Subtext in film</a:t>
            </a:r>
            <a:endParaRPr b="1" sz="3600">
              <a:solidFill>
                <a:srgbClr val="FFFFFF"/>
              </a:solidFill>
              <a:latin typeface="Oswald"/>
              <a:ea typeface="Oswald"/>
              <a:cs typeface="Oswald"/>
              <a:sym typeface="Oswald"/>
            </a:endParaRPr>
          </a:p>
        </p:txBody>
      </p:sp>
      <p:sp>
        <p:nvSpPr>
          <p:cNvPr id="57" name="Google Shape;57;p14"/>
          <p:cNvSpPr/>
          <p:nvPr/>
        </p:nvSpPr>
        <p:spPr>
          <a:xfrm>
            <a:off x="381000" y="1047750"/>
            <a:ext cx="1143000" cy="38100"/>
          </a:xfrm>
          <a:prstGeom prst="rect">
            <a:avLst/>
          </a:prstGeom>
          <a:solidFill>
            <a:srgbClr val="FFD70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pic>
        <p:nvPicPr>
          <p:cNvPr descr="Writing Subtext in Screenplays — covering three key ways a screenwriter can add a secondary and unspoken meaning in their scripts, including subtext in dialogue, actions, and performances.&#10;&#10;What is Subtext? ►► https://bit.ly/pa-sx&#10;StudioBinder Screenwriting Software ►► http://bit.ly/sb-sw&#10;&#10;─────────────────────&#10;&#10;Chapters:&#10;00:00 - Intro — What is Subtext?&#10;01:27 - Subtext Definition and History&#10;04:57 - Technique 1: Embedding Subtext in Dialogue&#10;11:32 - Technique 2: Writing Subtext through Actions&#10;14:42 - Technique 3: Allowing Subtext in the Performance&#10;17:34 - Scene Study: Subtext in Sound of Metal&#10;20:56 - Final Takeaways&#10;&#10;─────────────────────&#10;&#10;WRITING SUBTEXT IN SCREENPLAYS&#10;&#10;In storytelling, as in life, what we say and do is only a fraction of what we really mean. That unspoken or secondary meaning is called subtext, and it is a skill many writers seek to master. In this video, we will cover the mechanics of how to write good subtext in a screenplay, including subtext examples in dialogue, action/description, and the actors’ performances.&#10;&#10;WHAT IS SUBTEXT&#10;&#10;This idea of “subtext” can be traced back to a legend in the theatre world — Konstantin Stanislavski. As a lesson for actors, he had this to say about subtext: “Keep in mind that a person says only ten percent of what lies in their head, ninety percent remains unspoken.” It’s an insightful truth — think about how much of what’s in your head actually gets expressed. And for writers to capture “truth” in dialogue, character action, and behavior, logic suggests that their screenplays should leave most things “unsaid.”&#10;&#10;Another way to understand and define subtext is to explain the relationship between text and context. Text is the surface-level meaning of our words and actions. It is the words we actually say or the actions we take. Context is the circumstances around the text — the culmination of information and events that have led up to the text. Subtext, then, is created by combining the text and context. For example, let’s say the text is someone blowing out birthday candles. But in Scene 1, the context has the character surrounded by friends and family, while Scene 2 has them completely alone. The same text, two different contexts, and two very different subtexts.&#10;&#10;HOW TO WRITE SUBTEXT&#10;&#10;Subtext in dialogue is perhaps the most obvious way to reveal what’s beneath the surface. When Don Corleone says, “I’ll make him an offer he can’t refuse,” what he really means (the subtext) is, “If he doesn’t do what I’m asking him to do, I will kill him.” Leaving that direct meaning unsaid is far more powerful and menacing.&#10;&#10;Beyond dialogue, subtext can also be written into a character’s action. In Pulp Fiction, Jules takes a massive bite out of Brett’s hamburger. Without saying it, this simple act creates a clear message: Jules has all the power.&#10;&#10;Finally, the actor’s performance is a more nuanced but huge opportunity for subtext. With clues the writer provides in the script, the actor can use body language to suggest what lies beneath the surface. In Moonlight, Black stares at the door, debating whether to escape another possible heartbreak. &#10;&#10;Writing subtext in screenplays is not easy. The temptation writers face is to put everything onto the page as text but, going back to Stanislavski, it’s better to leave things unsaid.&#10;&#10;&#10;#FilmTheory #VideoEssay #Filmmaking&#10;&#10;─────────────────────&#10;&#10;♬  SONGS USED:&#10;&#10;&quot;Hey Pluto&quot; - Native Rebels&#10;&quot;Exit Strategy&quot; - Alternate Endings&#10;&quot;Help Me&quot; - Lost Ghosts&#10;&quot;Only One Spider-Man&quot; - Daniel Pemberton&#10;&quot;Sincerely&quot; - The Moonglows&#10;&quot;The Alien&quot; - Annihilation OST&#10;&quot;Casino&quot; - Mathaus Passion&#10;&quot;Dust My Broom&quot; - Elmore James&#10;&quot;Track 1&quot; - The Cell Soundtrack&#10;&quot;Everything Thing in its Right Place&quot; - Radiohead&#10;&quot;From Rusholme with Love&quot; - Mint Royale&#10;&quot;Svefn-G-Englar&quot; - Sigur Ros&#10;&quot;Hang me, Oh Hang Me&quot; - Oscar Isaac&#10;&quot;What Have We Done to Each Other&quot; - Trent Reznor &amp; Atticus Ross&#10;&quot;Consummation&quot; - Trent Reznor &amp; Atticus Ross&#10;&quot;The Big Smoke&quot; - Audiomachine&#10;&quot;Gehenna&quot; - 1917 OST&#10;&quot;Prelude&quot; - Bernard Herrmann&#10;&quot;Symphony No.3 Passacaglia&quot; - Allegro Moderato&#10;&quot;Old Skool (Instrumental)&quot; - DaMarcus Van Buren&#10;&#10;Music by Artlist ► https://utm.io/umJx&#10;Music by Artgrid ► https://utm.io/umJy&#10;Music by Soundstripe ► http://bit.ly/2IXwomF&#10;Music by MusicBed ► http://bit.ly/2Fnz9Zq&#10;&#10;─────────────────────&#10;&#10;SUBSCRIBE to StudioBinder’s YouTube channel! ►► http://bit.ly/2hksYO0&#10;&#10;Looking for a project management platform for your filmmaking? StudioBinder is an intuitive project management solution for video creatives; create shooting schedules, breakdowns, production calendars, shot lists, storyboards, call sheets and more.&#10;&#10;Try StudioBinder for FREE today: https://studiobinder.com/pricing&#10;&#10;—  Join us on Social Media! — &#10;&#10;Instagram ►► https://www.instagram.com/studiobinder&#10;Facebook ►► https://www.facebook.com/studiobinderapp&#10;Twitter ►► https://www.twitter.com/studiobinder" id="58" name="Google Shape;58;p14" title="Writing Subtext  — The Secret to Writing What's Under the Surface">
            <a:hlinkClick r:id="rId4"/>
          </p:cNvPr>
          <p:cNvPicPr preferRelativeResize="0"/>
          <p:nvPr/>
        </p:nvPicPr>
        <p:blipFill>
          <a:blip r:embed="rId5">
            <a:alphaModFix/>
          </a:blip>
          <a:stretch>
            <a:fillRect/>
          </a:stretch>
        </p:blipFill>
        <p:spPr>
          <a:xfrm>
            <a:off x="1343313" y="1181100"/>
            <a:ext cx="6457365" cy="36322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8"/>
                                        </p:tgtEl>
                                        <p:attrNameLst>
                                          <p:attrName>style.visibility</p:attrName>
                                        </p:attrNameLst>
                                      </p:cBhvr>
                                      <p:to>
                                        <p:strVal val="visible"/>
                                      </p:to>
                                    </p:set>
                                    <p:animEffect filter="fade" transition="in">
                                      <p:cBhvr>
                                        <p:cTn dur="1000"/>
                                        <p:tgtEl>
                                          <p:spTgt spid="5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pic>
        <p:nvPicPr>
          <p:cNvPr id="62" name="Google Shape;62;p15"/>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63" name="Google Shape;63;p15"/>
          <p:cNvSpPr/>
          <p:nvPr/>
        </p:nvSpPr>
        <p:spPr>
          <a:xfrm>
            <a:off x="0" y="0"/>
            <a:ext cx="9144000" cy="5143500"/>
          </a:xfrm>
          <a:prstGeom prst="rect">
            <a:avLst/>
          </a:prstGeom>
          <a:solidFill>
            <a:srgbClr val="000000">
              <a:alpha val="6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64" name="Google Shape;64;p15"/>
          <p:cNvGrpSpPr/>
          <p:nvPr/>
        </p:nvGrpSpPr>
        <p:grpSpPr>
          <a:xfrm>
            <a:off x="381000" y="1333500"/>
            <a:ext cx="2667000" cy="3429000"/>
            <a:chOff x="0" y="0"/>
            <a:chExt cx="2667000" cy="3429000"/>
          </a:xfrm>
        </p:grpSpPr>
        <p:sp>
          <p:nvSpPr>
            <p:cNvPr id="65" name="Google Shape;65;p15"/>
            <p:cNvSpPr/>
            <p:nvPr/>
          </p:nvSpPr>
          <p:spPr>
            <a:xfrm>
              <a:off x="0" y="0"/>
              <a:ext cx="2667000" cy="3429000"/>
            </a:xfrm>
            <a:prstGeom prst="roundRect">
              <a:avLst>
                <a:gd fmla="val 4285" name="adj"/>
              </a:avLst>
            </a:prstGeom>
            <a:solidFill>
              <a:srgbClr val="1A1A1A"/>
            </a:solidFill>
            <a:ln cap="flat" cmpd="sng" w="9525">
              <a:solidFill>
                <a:srgbClr val="333333"/>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66" name="Google Shape;66;p15"/>
            <p:cNvSpPr txBox="1"/>
            <p:nvPr/>
          </p:nvSpPr>
          <p:spPr>
            <a:xfrm>
              <a:off x="107350" y="1571550"/>
              <a:ext cx="2286000" cy="285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600">
                  <a:solidFill>
                    <a:srgbClr val="FFD700"/>
                  </a:solidFill>
                  <a:latin typeface="Montserrat"/>
                  <a:ea typeface="Montserrat"/>
                  <a:cs typeface="Montserrat"/>
                  <a:sym typeface="Montserrat"/>
                </a:rPr>
                <a:t>Dialogue</a:t>
              </a:r>
              <a:endParaRPr b="1" sz="1600">
                <a:solidFill>
                  <a:srgbClr val="FFD700"/>
                </a:solidFill>
                <a:latin typeface="Montserrat"/>
                <a:ea typeface="Montserrat"/>
                <a:cs typeface="Montserrat"/>
                <a:sym typeface="Montserrat"/>
              </a:endParaRPr>
            </a:p>
          </p:txBody>
        </p:sp>
        <p:sp>
          <p:nvSpPr>
            <p:cNvPr id="67" name="Google Shape;67;p15"/>
            <p:cNvSpPr txBox="1"/>
            <p:nvPr/>
          </p:nvSpPr>
          <p:spPr>
            <a:xfrm>
              <a:off x="107350" y="1886700"/>
              <a:ext cx="2286000" cy="15057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GB" sz="1218">
                  <a:solidFill>
                    <a:srgbClr val="E0E0E0"/>
                  </a:solidFill>
                  <a:latin typeface="Montserrat"/>
                  <a:ea typeface="Montserrat"/>
                  <a:cs typeface="Montserrat"/>
                  <a:sym typeface="Montserrat"/>
                </a:rPr>
                <a:t>Characters rarely say exactly what they mean. Subtext in dialogue is found in the gap between what is spoken and the character</a:t>
              </a:r>
              <a:r>
                <a:rPr lang="en-GB" sz="1218">
                  <a:solidFill>
                    <a:srgbClr val="E0E0E0"/>
                  </a:solidFill>
                  <a:latin typeface="Montserrat"/>
                  <a:ea typeface="Montserrat"/>
                  <a:cs typeface="Montserrat"/>
                  <a:sym typeface="Montserrat"/>
                </a:rPr>
                <a:t>’s</a:t>
              </a:r>
              <a:r>
                <a:rPr b="0" lang="en-GB" sz="1218">
                  <a:solidFill>
                    <a:srgbClr val="E0E0E0"/>
                  </a:solidFill>
                  <a:latin typeface="Montserrat"/>
                  <a:ea typeface="Montserrat"/>
                  <a:cs typeface="Montserrat"/>
                  <a:sym typeface="Montserrat"/>
                </a:rPr>
                <a:t> true </a:t>
              </a:r>
              <a:r>
                <a:rPr lang="en-GB" sz="1218">
                  <a:solidFill>
                    <a:srgbClr val="E0E0E0"/>
                  </a:solidFill>
                  <a:latin typeface="Montserrat"/>
                  <a:ea typeface="Montserrat"/>
                  <a:cs typeface="Montserrat"/>
                  <a:sym typeface="Montserrat"/>
                </a:rPr>
                <a:t>intention or feelings</a:t>
              </a:r>
              <a:r>
                <a:rPr b="0" lang="en-GB" sz="1218">
                  <a:solidFill>
                    <a:srgbClr val="E0E0E0"/>
                  </a:solidFill>
                  <a:latin typeface="Montserrat"/>
                  <a:ea typeface="Montserrat"/>
                  <a:cs typeface="Montserrat"/>
                  <a:sym typeface="Montserrat"/>
                </a:rPr>
                <a:t>, </a:t>
              </a:r>
              <a:r>
                <a:rPr lang="en-GB" sz="1218">
                  <a:solidFill>
                    <a:srgbClr val="E0E0E0"/>
                  </a:solidFill>
                  <a:latin typeface="Montserrat"/>
                  <a:ea typeface="Montserrat"/>
                  <a:cs typeface="Montserrat"/>
                  <a:sym typeface="Montserrat"/>
                </a:rPr>
                <a:t>sometimes</a:t>
              </a:r>
              <a:r>
                <a:rPr b="0" lang="en-GB" sz="1218">
                  <a:solidFill>
                    <a:srgbClr val="E0E0E0"/>
                  </a:solidFill>
                  <a:latin typeface="Montserrat"/>
                  <a:ea typeface="Montserrat"/>
                  <a:cs typeface="Montserrat"/>
                  <a:sym typeface="Montserrat"/>
                </a:rPr>
                <a:t> manifesting as internal conflict</a:t>
              </a:r>
              <a:r>
                <a:rPr lang="en-GB" sz="1218">
                  <a:solidFill>
                    <a:srgbClr val="E0E0E0"/>
                  </a:solidFill>
                  <a:latin typeface="Montserrat"/>
                  <a:ea typeface="Montserrat"/>
                  <a:cs typeface="Montserrat"/>
                  <a:sym typeface="Montserrat"/>
                </a:rPr>
                <a:t> or power play.</a:t>
              </a:r>
              <a:endParaRPr b="0" sz="1218">
                <a:solidFill>
                  <a:srgbClr val="E0E0E0"/>
                </a:solidFill>
                <a:latin typeface="Montserrat"/>
                <a:ea typeface="Montserrat"/>
                <a:cs typeface="Montserrat"/>
                <a:sym typeface="Montserrat"/>
              </a:endParaRPr>
            </a:p>
          </p:txBody>
        </p:sp>
      </p:grpSp>
      <p:pic>
        <p:nvPicPr>
          <p:cNvPr id="68" name="Google Shape;68;p15"/>
          <p:cNvPicPr preferRelativeResize="0"/>
          <p:nvPr/>
        </p:nvPicPr>
        <p:blipFill>
          <a:blip r:embed="rId4">
            <a:alphaModFix/>
          </a:blip>
          <a:stretch>
            <a:fillRect/>
          </a:stretch>
        </p:blipFill>
        <p:spPr>
          <a:xfrm>
            <a:off x="488350" y="1333499"/>
            <a:ext cx="2452300" cy="1505700"/>
          </a:xfrm>
          <a:prstGeom prst="rect">
            <a:avLst/>
          </a:prstGeom>
          <a:noFill/>
          <a:ln>
            <a:noFill/>
          </a:ln>
        </p:spPr>
      </p:pic>
      <p:sp>
        <p:nvSpPr>
          <p:cNvPr id="69" name="Google Shape;69;p15"/>
          <p:cNvSpPr txBox="1"/>
          <p:nvPr/>
        </p:nvSpPr>
        <p:spPr>
          <a:xfrm>
            <a:off x="381000" y="381000"/>
            <a:ext cx="8382000" cy="571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GB" sz="3600">
                <a:solidFill>
                  <a:srgbClr val="FFFFFF"/>
                </a:solidFill>
                <a:latin typeface="Oswald"/>
                <a:ea typeface="Oswald"/>
                <a:cs typeface="Oswald"/>
                <a:sym typeface="Oswald"/>
              </a:rPr>
              <a:t>HOW TO WRITE SUBTEXT IN FILM &amp; TV</a:t>
            </a:r>
            <a:endParaRPr b="1" sz="3600">
              <a:solidFill>
                <a:srgbClr val="FFFFFF"/>
              </a:solidFill>
              <a:latin typeface="Oswald"/>
              <a:ea typeface="Oswald"/>
              <a:cs typeface="Oswald"/>
              <a:sym typeface="Oswald"/>
            </a:endParaRPr>
          </a:p>
        </p:txBody>
      </p:sp>
      <p:sp>
        <p:nvSpPr>
          <p:cNvPr id="70" name="Google Shape;70;p15"/>
          <p:cNvSpPr/>
          <p:nvPr/>
        </p:nvSpPr>
        <p:spPr>
          <a:xfrm>
            <a:off x="381000" y="1047750"/>
            <a:ext cx="1143000" cy="38100"/>
          </a:xfrm>
          <a:prstGeom prst="rect">
            <a:avLst/>
          </a:prstGeom>
          <a:solidFill>
            <a:srgbClr val="FFD70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grpSp>
        <p:nvGrpSpPr>
          <p:cNvPr id="71" name="Google Shape;71;p15"/>
          <p:cNvGrpSpPr/>
          <p:nvPr/>
        </p:nvGrpSpPr>
        <p:grpSpPr>
          <a:xfrm>
            <a:off x="3238500" y="1333500"/>
            <a:ext cx="2667000" cy="3429125"/>
            <a:chOff x="0" y="0"/>
            <a:chExt cx="2667000" cy="3429125"/>
          </a:xfrm>
        </p:grpSpPr>
        <p:sp>
          <p:nvSpPr>
            <p:cNvPr id="72" name="Google Shape;72;p15"/>
            <p:cNvSpPr/>
            <p:nvPr/>
          </p:nvSpPr>
          <p:spPr>
            <a:xfrm>
              <a:off x="0" y="0"/>
              <a:ext cx="2667000" cy="3429000"/>
            </a:xfrm>
            <a:prstGeom prst="roundRect">
              <a:avLst>
                <a:gd fmla="val 4285" name="adj"/>
              </a:avLst>
            </a:prstGeom>
            <a:solidFill>
              <a:srgbClr val="1A1A1A"/>
            </a:solidFill>
            <a:ln cap="flat" cmpd="sng" w="9525">
              <a:solidFill>
                <a:srgbClr val="333333"/>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3" name="Google Shape;73;p15"/>
            <p:cNvSpPr txBox="1"/>
            <p:nvPr/>
          </p:nvSpPr>
          <p:spPr>
            <a:xfrm>
              <a:off x="107350" y="1723125"/>
              <a:ext cx="2286000" cy="2859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600">
                  <a:solidFill>
                    <a:srgbClr val="FFD700"/>
                  </a:solidFill>
                  <a:latin typeface="Montserrat"/>
                  <a:ea typeface="Montserrat"/>
                  <a:cs typeface="Montserrat"/>
                  <a:sym typeface="Montserrat"/>
                </a:rPr>
                <a:t>Structure &amp; Themes</a:t>
              </a:r>
              <a:endParaRPr b="1" sz="1600">
                <a:solidFill>
                  <a:srgbClr val="FFD700"/>
                </a:solidFill>
                <a:latin typeface="Montserrat"/>
                <a:ea typeface="Montserrat"/>
                <a:cs typeface="Montserrat"/>
                <a:sym typeface="Montserrat"/>
              </a:endParaRPr>
            </a:p>
          </p:txBody>
        </p:sp>
        <p:sp>
          <p:nvSpPr>
            <p:cNvPr id="74" name="Google Shape;74;p15"/>
            <p:cNvSpPr txBox="1"/>
            <p:nvPr/>
          </p:nvSpPr>
          <p:spPr>
            <a:xfrm>
              <a:off x="107350" y="2061125"/>
              <a:ext cx="2286000" cy="13680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GB" sz="1218">
                  <a:solidFill>
                    <a:srgbClr val="E0E0E0"/>
                  </a:solidFill>
                  <a:latin typeface="Montserrat"/>
                  <a:ea typeface="Montserrat"/>
                  <a:cs typeface="Montserrat"/>
                  <a:sym typeface="Montserrat"/>
                </a:rPr>
                <a:t>Visual motifs and structural irony reinforce hidden messages. This includes social commentary using metaphors to critique real-world issues through </a:t>
              </a:r>
              <a:r>
                <a:rPr lang="en-GB" sz="1218">
                  <a:solidFill>
                    <a:srgbClr val="E0E0E0"/>
                  </a:solidFill>
                  <a:latin typeface="Montserrat"/>
                  <a:ea typeface="Montserrat"/>
                  <a:cs typeface="Montserrat"/>
                  <a:sym typeface="Montserrat"/>
                </a:rPr>
                <a:t>narrative.</a:t>
              </a:r>
              <a:endParaRPr b="0" sz="1218">
                <a:solidFill>
                  <a:srgbClr val="E0E0E0"/>
                </a:solidFill>
                <a:latin typeface="Montserrat"/>
                <a:ea typeface="Montserrat"/>
                <a:cs typeface="Montserrat"/>
                <a:sym typeface="Montserrat"/>
              </a:endParaRPr>
            </a:p>
          </p:txBody>
        </p:sp>
      </p:grpSp>
      <p:grpSp>
        <p:nvGrpSpPr>
          <p:cNvPr id="75" name="Google Shape;75;p15"/>
          <p:cNvGrpSpPr/>
          <p:nvPr/>
        </p:nvGrpSpPr>
        <p:grpSpPr>
          <a:xfrm>
            <a:off x="6096000" y="1333500"/>
            <a:ext cx="2667000" cy="3429050"/>
            <a:chOff x="0" y="0"/>
            <a:chExt cx="2667000" cy="3429050"/>
          </a:xfrm>
        </p:grpSpPr>
        <p:sp>
          <p:nvSpPr>
            <p:cNvPr id="76" name="Google Shape;76;p15"/>
            <p:cNvSpPr/>
            <p:nvPr/>
          </p:nvSpPr>
          <p:spPr>
            <a:xfrm>
              <a:off x="0" y="0"/>
              <a:ext cx="2667000" cy="3429000"/>
            </a:xfrm>
            <a:prstGeom prst="roundRect">
              <a:avLst>
                <a:gd fmla="val 4285" name="adj"/>
              </a:avLst>
            </a:prstGeom>
            <a:solidFill>
              <a:srgbClr val="1A1A1A"/>
            </a:solidFill>
            <a:ln cap="flat" cmpd="sng" w="9525">
              <a:solidFill>
                <a:srgbClr val="333333"/>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77" name="Google Shape;77;p15"/>
            <p:cNvSpPr txBox="1"/>
            <p:nvPr/>
          </p:nvSpPr>
          <p:spPr>
            <a:xfrm>
              <a:off x="98600" y="1557350"/>
              <a:ext cx="1794000" cy="5715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GB" sz="1600">
                  <a:solidFill>
                    <a:srgbClr val="FFD700"/>
                  </a:solidFill>
                  <a:latin typeface="Montserrat"/>
                  <a:ea typeface="Montserrat"/>
                  <a:cs typeface="Montserrat"/>
                  <a:sym typeface="Montserrat"/>
                </a:rPr>
                <a:t>Action lines /</a:t>
              </a:r>
              <a:endParaRPr b="1" sz="1600">
                <a:solidFill>
                  <a:srgbClr val="FFD700"/>
                </a:solidFill>
                <a:latin typeface="Montserrat"/>
                <a:ea typeface="Montserrat"/>
                <a:cs typeface="Montserrat"/>
                <a:sym typeface="Montserrat"/>
              </a:endParaRPr>
            </a:p>
            <a:p>
              <a:pPr indent="0" lvl="0" marL="0" rtl="0" algn="l">
                <a:spcBef>
                  <a:spcPts val="0"/>
                </a:spcBef>
                <a:spcAft>
                  <a:spcPts val="0"/>
                </a:spcAft>
                <a:buNone/>
              </a:pPr>
              <a:r>
                <a:rPr b="1" lang="en-GB" sz="1600">
                  <a:solidFill>
                    <a:srgbClr val="FFD700"/>
                  </a:solidFill>
                  <a:latin typeface="Montserrat"/>
                  <a:ea typeface="Montserrat"/>
                  <a:cs typeface="Montserrat"/>
                  <a:sym typeface="Montserrat"/>
                </a:rPr>
                <a:t>Performance</a:t>
              </a:r>
              <a:endParaRPr b="1" sz="1600">
                <a:solidFill>
                  <a:srgbClr val="FFD700"/>
                </a:solidFill>
                <a:latin typeface="Montserrat"/>
                <a:ea typeface="Montserrat"/>
                <a:cs typeface="Montserrat"/>
                <a:sym typeface="Montserrat"/>
              </a:endParaRPr>
            </a:p>
          </p:txBody>
        </p:sp>
        <p:sp>
          <p:nvSpPr>
            <p:cNvPr id="78" name="Google Shape;78;p15"/>
            <p:cNvSpPr txBox="1"/>
            <p:nvPr/>
          </p:nvSpPr>
          <p:spPr>
            <a:xfrm>
              <a:off x="98600" y="2128850"/>
              <a:ext cx="2286000" cy="13002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0" lang="en-GB" sz="1218">
                  <a:solidFill>
                    <a:srgbClr val="E0E0E0"/>
                  </a:solidFill>
                  <a:latin typeface="Montserrat"/>
                  <a:ea typeface="Montserrat"/>
                  <a:cs typeface="Montserrat"/>
                  <a:sym typeface="Montserrat"/>
                </a:rPr>
                <a:t>Meaning is conveyed through what characters do (or don</a:t>
              </a:r>
              <a:r>
                <a:rPr lang="en-GB" sz="1218">
                  <a:solidFill>
                    <a:srgbClr val="E0E0E0"/>
                  </a:solidFill>
                  <a:latin typeface="Montserrat"/>
                  <a:ea typeface="Montserrat"/>
                  <a:cs typeface="Montserrat"/>
                  <a:sym typeface="Montserrat"/>
                </a:rPr>
                <a:t>’t do) </a:t>
              </a:r>
              <a:r>
                <a:rPr b="0" lang="en-GB" sz="1218">
                  <a:solidFill>
                    <a:srgbClr val="E0E0E0"/>
                  </a:solidFill>
                  <a:latin typeface="Montserrat"/>
                  <a:ea typeface="Montserrat"/>
                  <a:cs typeface="Montserrat"/>
                  <a:sym typeface="Montserrat"/>
                </a:rPr>
                <a:t>rather than say. Performance </a:t>
              </a:r>
              <a:r>
                <a:rPr lang="en-GB" sz="1218">
                  <a:solidFill>
                    <a:srgbClr val="E0E0E0"/>
                  </a:solidFill>
                  <a:latin typeface="Montserrat"/>
                  <a:ea typeface="Montserrat"/>
                  <a:cs typeface="Montserrat"/>
                  <a:sym typeface="Montserrat"/>
                </a:rPr>
                <a:t>is how the actors and director interpret the action lines on a script (or fill in their absence).</a:t>
              </a:r>
              <a:endParaRPr b="0" sz="1218">
                <a:solidFill>
                  <a:srgbClr val="E0E0E0"/>
                </a:solidFill>
                <a:latin typeface="Montserrat"/>
                <a:ea typeface="Montserrat"/>
                <a:cs typeface="Montserrat"/>
                <a:sym typeface="Montserrat"/>
              </a:endParaRPr>
            </a:p>
          </p:txBody>
        </p:sp>
      </p:grpSp>
      <p:pic>
        <p:nvPicPr>
          <p:cNvPr id="79" name="Google Shape;79;p15"/>
          <p:cNvPicPr preferRelativeResize="0"/>
          <p:nvPr/>
        </p:nvPicPr>
        <p:blipFill>
          <a:blip r:embed="rId5">
            <a:alphaModFix/>
          </a:blip>
          <a:stretch>
            <a:fillRect/>
          </a:stretch>
        </p:blipFill>
        <p:spPr>
          <a:xfrm>
            <a:off x="3345851" y="1369638"/>
            <a:ext cx="2452300" cy="1634885"/>
          </a:xfrm>
          <a:prstGeom prst="rect">
            <a:avLst/>
          </a:prstGeom>
          <a:noFill/>
          <a:ln>
            <a:noFill/>
          </a:ln>
        </p:spPr>
      </p:pic>
      <p:pic>
        <p:nvPicPr>
          <p:cNvPr id="80" name="Google Shape;80;p15"/>
          <p:cNvPicPr preferRelativeResize="0"/>
          <p:nvPr/>
        </p:nvPicPr>
        <p:blipFill>
          <a:blip r:embed="rId6">
            <a:alphaModFix/>
          </a:blip>
          <a:stretch>
            <a:fillRect/>
          </a:stretch>
        </p:blipFill>
        <p:spPr>
          <a:xfrm>
            <a:off x="6145700" y="1414350"/>
            <a:ext cx="2533056" cy="1424849"/>
          </a:xfrm>
          <a:prstGeom prst="rect">
            <a:avLst/>
          </a:prstGeom>
          <a:noFill/>
          <a:ln>
            <a:noFill/>
          </a:ln>
        </p:spPr>
      </p:pic>
      <p:sp>
        <p:nvSpPr>
          <p:cNvPr id="81" name="Google Shape;81;p15"/>
          <p:cNvSpPr txBox="1"/>
          <p:nvPr/>
        </p:nvSpPr>
        <p:spPr>
          <a:xfrm>
            <a:off x="1628575" y="1606900"/>
            <a:ext cx="8904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800">
                <a:solidFill>
                  <a:schemeClr val="lt1"/>
                </a:solidFill>
              </a:rPr>
              <a:t>we’re*</a:t>
            </a:r>
            <a:endParaRPr b="1" sz="1800">
              <a:solidFill>
                <a:schemeClr val="lt1"/>
              </a:solidFill>
            </a:endParaRPr>
          </a:p>
        </p:txBody>
      </p:sp>
      <p:cxnSp>
        <p:nvCxnSpPr>
          <p:cNvPr id="82" name="Google Shape;82;p15"/>
          <p:cNvCxnSpPr/>
          <p:nvPr/>
        </p:nvCxnSpPr>
        <p:spPr>
          <a:xfrm flipH="1" rot="10800000">
            <a:off x="1652575" y="2065600"/>
            <a:ext cx="686400" cy="35100"/>
          </a:xfrm>
          <a:prstGeom prst="straightConnector1">
            <a:avLst/>
          </a:prstGeom>
          <a:noFill/>
          <a:ln cap="flat" cmpd="sng" w="38100">
            <a:solidFill>
              <a:srgbClr val="FF0000"/>
            </a:solidFill>
            <a:prstDash val="solid"/>
            <a:round/>
            <a:headEnd len="med" w="med" type="none"/>
            <a:tailEnd len="med" w="med" type="none"/>
          </a:ln>
        </p:spPr>
      </p:cxn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pic>
        <p:nvPicPr>
          <p:cNvPr id="86" name="Google Shape;86;p16"/>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87" name="Google Shape;87;p16"/>
          <p:cNvSpPr/>
          <p:nvPr/>
        </p:nvSpPr>
        <p:spPr>
          <a:xfrm>
            <a:off x="0" y="0"/>
            <a:ext cx="9144000" cy="5143500"/>
          </a:xfrm>
          <a:prstGeom prst="rect">
            <a:avLst/>
          </a:prstGeom>
          <a:solidFill>
            <a:srgbClr val="000000">
              <a:alpha val="7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88" name="Google Shape;88;p16"/>
          <p:cNvSpPr txBox="1"/>
          <p:nvPr/>
        </p:nvSpPr>
        <p:spPr>
          <a:xfrm>
            <a:off x="381000" y="381000"/>
            <a:ext cx="8382000" cy="571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GB" sz="3200">
                <a:solidFill>
                  <a:srgbClr val="FFFFFF"/>
                </a:solidFill>
                <a:latin typeface="Oswald"/>
                <a:ea typeface="Oswald"/>
                <a:cs typeface="Oswald"/>
                <a:sym typeface="Oswald"/>
              </a:rPr>
              <a:t>BURNING: A METAPHOR FOR DESTRUCTION</a:t>
            </a:r>
            <a:endParaRPr b="1" sz="3200">
              <a:solidFill>
                <a:srgbClr val="FFFFFF"/>
              </a:solidFill>
              <a:latin typeface="Oswald"/>
              <a:ea typeface="Oswald"/>
              <a:cs typeface="Oswald"/>
              <a:sym typeface="Oswald"/>
            </a:endParaRPr>
          </a:p>
        </p:txBody>
      </p:sp>
      <p:sp>
        <p:nvSpPr>
          <p:cNvPr id="89" name="Google Shape;89;p16"/>
          <p:cNvSpPr/>
          <p:nvPr/>
        </p:nvSpPr>
        <p:spPr>
          <a:xfrm>
            <a:off x="381000" y="1000125"/>
            <a:ext cx="1143000" cy="38100"/>
          </a:xfrm>
          <a:prstGeom prst="rect">
            <a:avLst/>
          </a:prstGeom>
          <a:solidFill>
            <a:srgbClr val="FFD70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0" name="Google Shape;90;p16"/>
          <p:cNvSpPr/>
          <p:nvPr/>
        </p:nvSpPr>
        <p:spPr>
          <a:xfrm>
            <a:off x="5715000" y="1333500"/>
            <a:ext cx="3048000" cy="3429000"/>
          </a:xfrm>
          <a:prstGeom prst="roundRect">
            <a:avLst>
              <a:gd fmla="val 3750" name="adj"/>
            </a:avLst>
          </a:prstGeom>
          <a:solidFill>
            <a:srgbClr val="1A1A1A"/>
          </a:solidFill>
          <a:ln cap="flat" cmpd="sng" w="9525">
            <a:solidFill>
              <a:srgbClr val="333333"/>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1" name="Google Shape;91;p16"/>
          <p:cNvSpPr txBox="1"/>
          <p:nvPr/>
        </p:nvSpPr>
        <p:spPr>
          <a:xfrm>
            <a:off x="5905500" y="1524000"/>
            <a:ext cx="2667000" cy="381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GB" sz="1800">
                <a:solidFill>
                  <a:srgbClr val="FFD700"/>
                </a:solidFill>
                <a:latin typeface="Montserrat"/>
                <a:ea typeface="Montserrat"/>
                <a:cs typeface="Montserrat"/>
                <a:sym typeface="Montserrat"/>
              </a:rPr>
              <a:t>Burning (2019)</a:t>
            </a:r>
            <a:endParaRPr b="1" sz="1800">
              <a:solidFill>
                <a:srgbClr val="FFD700"/>
              </a:solidFill>
              <a:latin typeface="Montserrat"/>
              <a:ea typeface="Montserrat"/>
              <a:cs typeface="Montserrat"/>
              <a:sym typeface="Montserrat"/>
            </a:endParaRPr>
          </a:p>
        </p:txBody>
      </p:sp>
      <p:sp>
        <p:nvSpPr>
          <p:cNvPr id="92" name="Google Shape;92;p16"/>
          <p:cNvSpPr txBox="1"/>
          <p:nvPr/>
        </p:nvSpPr>
        <p:spPr>
          <a:xfrm>
            <a:off x="5905500" y="2000250"/>
            <a:ext cx="2667000" cy="2571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0" lang="en-GB" sz="1320">
                <a:solidFill>
                  <a:srgbClr val="E0E0E0"/>
                </a:solidFill>
                <a:latin typeface="Montserrat"/>
                <a:ea typeface="Montserrat"/>
                <a:cs typeface="Montserrat"/>
                <a:sym typeface="Montserrat"/>
              </a:rPr>
              <a:t>In Lee Chang-dong's </a:t>
            </a:r>
            <a:r>
              <a:rPr b="0" i="1" lang="en-GB" sz="1320">
                <a:solidFill>
                  <a:srgbClr val="E0E0E0"/>
                </a:solidFill>
                <a:latin typeface="Montserrat"/>
                <a:ea typeface="Montserrat"/>
                <a:cs typeface="Montserrat"/>
                <a:sym typeface="Montserrat"/>
              </a:rPr>
              <a:t>Burning</a:t>
            </a:r>
            <a:r>
              <a:rPr b="0" lang="en-GB" sz="1320">
                <a:solidFill>
                  <a:srgbClr val="E0E0E0"/>
                </a:solidFill>
                <a:latin typeface="Montserrat"/>
                <a:ea typeface="Montserrat"/>
                <a:cs typeface="Montserrat"/>
                <a:sym typeface="Montserrat"/>
              </a:rPr>
              <a:t>, Ben</a:t>
            </a:r>
            <a:r>
              <a:rPr lang="en-GB" sz="1320">
                <a:solidFill>
                  <a:srgbClr val="E0E0E0"/>
                </a:solidFill>
                <a:latin typeface="Montserrat"/>
                <a:ea typeface="Montserrat"/>
                <a:cs typeface="Montserrat"/>
                <a:sym typeface="Montserrat"/>
              </a:rPr>
              <a:t> is a rich, young man who kills and disposes of women who he deems to be “useless” or “invisible”. He refers to this practice as “burning greenhouses” (or warehouses depending on the translation).</a:t>
            </a:r>
            <a:endParaRPr sz="1320">
              <a:solidFill>
                <a:srgbClr val="E0E0E0"/>
              </a:solidFill>
              <a:latin typeface="Montserrat"/>
              <a:ea typeface="Montserrat"/>
              <a:cs typeface="Montserrat"/>
              <a:sym typeface="Montserrat"/>
            </a:endParaRPr>
          </a:p>
          <a:p>
            <a:pPr indent="0" lvl="0" marL="0" rtl="0" algn="l">
              <a:spcBef>
                <a:spcPts val="1125"/>
              </a:spcBef>
              <a:spcAft>
                <a:spcPts val="1125"/>
              </a:spcAft>
              <a:buNone/>
            </a:pPr>
            <a:r>
              <a:rPr lang="en-GB" sz="1320">
                <a:solidFill>
                  <a:srgbClr val="E0E0E0"/>
                </a:solidFill>
                <a:latin typeface="Montserrat"/>
                <a:ea typeface="Montserrat"/>
                <a:cs typeface="Montserrat"/>
                <a:sym typeface="Montserrat"/>
              </a:rPr>
              <a:t>The film explores themes of class, gender dynamics in modern-day South Korea and alienation.</a:t>
            </a:r>
            <a:endParaRPr sz="1320">
              <a:solidFill>
                <a:srgbClr val="E0E0E0"/>
              </a:solidFill>
              <a:latin typeface="Montserrat"/>
              <a:ea typeface="Montserrat"/>
              <a:cs typeface="Montserrat"/>
              <a:sym typeface="Montserrat"/>
            </a:endParaRPr>
          </a:p>
        </p:txBody>
      </p:sp>
      <p:pic>
        <p:nvPicPr>
          <p:cNvPr descr="I re-edited one of the most pivotal parts of this film by director Lee Chang-dong: the conversation between Jong-su and Ben as the sun sets outside his house in rural South Korea. As Jong-su curiously pries deeper into Ben's strange hobby, it has become clear that something more sinister has bubbled to the surface.&#10;&#10;&#10;This was a non-profit project made solely for entertainment purposes, not aimed at breaking copyright law. All rights to all material remain courtesy of their respective owners." id="93" name="Google Shape;93;p16" title="BURNING (2018): Greenhouse scene (re-edited)">
            <a:hlinkClick r:id="rId4"/>
          </p:cNvPr>
          <p:cNvPicPr preferRelativeResize="0"/>
          <p:nvPr/>
        </p:nvPicPr>
        <p:blipFill>
          <a:blip r:embed="rId5">
            <a:alphaModFix/>
          </a:blip>
          <a:stretch>
            <a:fillRect/>
          </a:stretch>
        </p:blipFill>
        <p:spPr>
          <a:xfrm>
            <a:off x="221800" y="1524000"/>
            <a:ext cx="5298750" cy="29805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
                                        </p:tgtEl>
                                        <p:attrNameLst>
                                          <p:attrName>style.visibility</p:attrName>
                                        </p:attrNameLst>
                                      </p:cBhvr>
                                      <p:to>
                                        <p:strVal val="visible"/>
                                      </p:to>
                                    </p:set>
                                    <p:animEffect filter="fade" transition="in">
                                      <p:cBhvr>
                                        <p:cTn dur="1000"/>
                                        <p:tgtEl>
                                          <p:spTgt spid="9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pic>
        <p:nvPicPr>
          <p:cNvPr id="97" name="Google Shape;97;p17"/>
          <p:cNvPicPr preferRelativeResize="0"/>
          <p:nvPr/>
        </p:nvPicPr>
        <p:blipFill rotWithShape="1">
          <a:blip r:embed="rId3">
            <a:alphaModFix/>
          </a:blip>
          <a:srcRect b="0" l="0" r="0" t="0"/>
          <a:stretch/>
        </p:blipFill>
        <p:spPr>
          <a:xfrm>
            <a:off x="0" y="0"/>
            <a:ext cx="9144000" cy="5143500"/>
          </a:xfrm>
          <a:prstGeom prst="rect">
            <a:avLst/>
          </a:prstGeom>
          <a:noFill/>
          <a:ln>
            <a:noFill/>
          </a:ln>
        </p:spPr>
      </p:pic>
      <p:sp>
        <p:nvSpPr>
          <p:cNvPr id="98" name="Google Shape;98;p17"/>
          <p:cNvSpPr/>
          <p:nvPr/>
        </p:nvSpPr>
        <p:spPr>
          <a:xfrm>
            <a:off x="0" y="0"/>
            <a:ext cx="9144000" cy="5143500"/>
          </a:xfrm>
          <a:prstGeom prst="rect">
            <a:avLst/>
          </a:prstGeom>
          <a:solidFill>
            <a:srgbClr val="000000">
              <a:alpha val="70000"/>
            </a:srgbClr>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99" name="Google Shape;99;p17"/>
          <p:cNvSpPr txBox="1"/>
          <p:nvPr/>
        </p:nvSpPr>
        <p:spPr>
          <a:xfrm>
            <a:off x="207900" y="379000"/>
            <a:ext cx="8936100" cy="571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GB" sz="3100">
                <a:solidFill>
                  <a:srgbClr val="FFFFFF"/>
                </a:solidFill>
                <a:latin typeface="Oswald"/>
                <a:ea typeface="Oswald"/>
                <a:cs typeface="Oswald"/>
                <a:sym typeface="Oswald"/>
              </a:rPr>
              <a:t>BURNING: A METAPHOR FOR DESTRUCTION CONTEMPT</a:t>
            </a:r>
            <a:endParaRPr b="1" sz="3100">
              <a:solidFill>
                <a:srgbClr val="FFFFFF"/>
              </a:solidFill>
              <a:latin typeface="Oswald"/>
              <a:ea typeface="Oswald"/>
              <a:cs typeface="Oswald"/>
              <a:sym typeface="Oswald"/>
            </a:endParaRPr>
          </a:p>
        </p:txBody>
      </p:sp>
      <p:sp>
        <p:nvSpPr>
          <p:cNvPr id="100" name="Google Shape;100;p17"/>
          <p:cNvSpPr/>
          <p:nvPr/>
        </p:nvSpPr>
        <p:spPr>
          <a:xfrm>
            <a:off x="381000" y="1000125"/>
            <a:ext cx="1143000" cy="38100"/>
          </a:xfrm>
          <a:prstGeom prst="rect">
            <a:avLst/>
          </a:prstGeom>
          <a:solidFill>
            <a:srgbClr val="FFD700"/>
          </a:solidFill>
          <a:ln>
            <a:noFill/>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1" name="Google Shape;101;p17"/>
          <p:cNvSpPr/>
          <p:nvPr/>
        </p:nvSpPr>
        <p:spPr>
          <a:xfrm>
            <a:off x="5715000" y="1333500"/>
            <a:ext cx="3048000" cy="3429000"/>
          </a:xfrm>
          <a:prstGeom prst="roundRect">
            <a:avLst>
              <a:gd fmla="val 3750" name="adj"/>
            </a:avLst>
          </a:prstGeom>
          <a:solidFill>
            <a:srgbClr val="1A1A1A"/>
          </a:solidFill>
          <a:ln cap="flat" cmpd="sng" w="9525">
            <a:solidFill>
              <a:srgbClr val="333333"/>
            </a:solidFill>
            <a:prstDash val="solid"/>
            <a:round/>
            <a:headEnd len="sm" w="sm" type="none"/>
            <a:tailEnd len="sm" w="sm" type="none"/>
          </a:ln>
        </p:spPr>
        <p:txBody>
          <a:bodyPr anchorCtr="0" anchor="ctr" bIns="0" lIns="0" spcFirstLastPara="1" rIns="0" wrap="square" tIns="0">
            <a:noAutofit/>
          </a:bodyPr>
          <a:lstStyle/>
          <a:p>
            <a:pPr indent="0" lvl="0" marL="0" rtl="0" algn="l">
              <a:spcBef>
                <a:spcPts val="0"/>
              </a:spcBef>
              <a:spcAft>
                <a:spcPts val="0"/>
              </a:spcAft>
              <a:buNone/>
            </a:pPr>
            <a:r>
              <a:t/>
            </a:r>
            <a:endParaRPr/>
          </a:p>
        </p:txBody>
      </p:sp>
      <p:sp>
        <p:nvSpPr>
          <p:cNvPr id="102" name="Google Shape;102;p17"/>
          <p:cNvSpPr txBox="1"/>
          <p:nvPr/>
        </p:nvSpPr>
        <p:spPr>
          <a:xfrm>
            <a:off x="5905500" y="1524000"/>
            <a:ext cx="2667000" cy="3810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b="1" lang="en-GB" sz="1800">
                <a:solidFill>
                  <a:srgbClr val="FFD700"/>
                </a:solidFill>
                <a:latin typeface="Montserrat"/>
                <a:ea typeface="Montserrat"/>
                <a:cs typeface="Montserrat"/>
                <a:sym typeface="Montserrat"/>
              </a:rPr>
              <a:t>Subtext &amp; Ambiguity</a:t>
            </a:r>
            <a:endParaRPr b="1" sz="1800">
              <a:solidFill>
                <a:srgbClr val="FFD700"/>
              </a:solidFill>
              <a:latin typeface="Montserrat"/>
              <a:ea typeface="Montserrat"/>
              <a:cs typeface="Montserrat"/>
              <a:sym typeface="Montserrat"/>
            </a:endParaRPr>
          </a:p>
        </p:txBody>
      </p:sp>
      <p:sp>
        <p:nvSpPr>
          <p:cNvPr id="103" name="Google Shape;103;p17"/>
          <p:cNvSpPr txBox="1"/>
          <p:nvPr/>
        </p:nvSpPr>
        <p:spPr>
          <a:xfrm>
            <a:off x="5905500" y="2000250"/>
            <a:ext cx="2667000" cy="25719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t/>
            </a:r>
            <a:endParaRPr sz="1320">
              <a:solidFill>
                <a:srgbClr val="E0E0E0"/>
              </a:solidFill>
              <a:latin typeface="Montserrat"/>
              <a:ea typeface="Montserrat"/>
              <a:cs typeface="Montserrat"/>
              <a:sym typeface="Montserrat"/>
            </a:endParaRPr>
          </a:p>
          <a:p>
            <a:pPr indent="-312420" lvl="0" marL="457200" rtl="0" algn="l">
              <a:spcBef>
                <a:spcPts val="1125"/>
              </a:spcBef>
              <a:spcAft>
                <a:spcPts val="0"/>
              </a:spcAft>
              <a:buClr>
                <a:srgbClr val="E0E0E0"/>
              </a:buClr>
              <a:buSzPts val="1320"/>
              <a:buFont typeface="Montserrat"/>
              <a:buChar char="●"/>
            </a:pPr>
            <a:r>
              <a:rPr lang="en-GB" sz="1320">
                <a:solidFill>
                  <a:srgbClr val="E0E0E0"/>
                </a:solidFill>
                <a:latin typeface="Montserrat"/>
                <a:ea typeface="Montserrat"/>
                <a:cs typeface="Montserrat"/>
                <a:sym typeface="Montserrat"/>
              </a:rPr>
              <a:t>Subtext is being used here in different ways and for different purposes. Can you identify some of them?</a:t>
            </a:r>
            <a:endParaRPr sz="1320">
              <a:solidFill>
                <a:srgbClr val="E0E0E0"/>
              </a:solidFill>
              <a:latin typeface="Montserrat"/>
              <a:ea typeface="Montserrat"/>
              <a:cs typeface="Montserrat"/>
              <a:sym typeface="Montserrat"/>
            </a:endParaRPr>
          </a:p>
          <a:p>
            <a:pPr indent="0" lvl="0" marL="457200" rtl="0" algn="l">
              <a:spcBef>
                <a:spcPts val="1125"/>
              </a:spcBef>
              <a:spcAft>
                <a:spcPts val="0"/>
              </a:spcAft>
              <a:buNone/>
            </a:pPr>
            <a:r>
              <a:t/>
            </a:r>
            <a:endParaRPr sz="1320">
              <a:solidFill>
                <a:srgbClr val="E0E0E0"/>
              </a:solidFill>
              <a:latin typeface="Montserrat"/>
              <a:ea typeface="Montserrat"/>
              <a:cs typeface="Montserrat"/>
              <a:sym typeface="Montserrat"/>
            </a:endParaRPr>
          </a:p>
          <a:p>
            <a:pPr indent="-312420" lvl="0" marL="457200" rtl="0" algn="l">
              <a:spcBef>
                <a:spcPts val="1125"/>
              </a:spcBef>
              <a:spcAft>
                <a:spcPts val="0"/>
              </a:spcAft>
              <a:buClr>
                <a:srgbClr val="E0E0E0"/>
              </a:buClr>
              <a:buSzPts val="1320"/>
              <a:buFont typeface="Montserrat"/>
              <a:buChar char="●"/>
            </a:pPr>
            <a:r>
              <a:rPr lang="en-GB" sz="1320">
                <a:solidFill>
                  <a:srgbClr val="E0E0E0"/>
                </a:solidFill>
                <a:latin typeface="Montserrat"/>
                <a:ea typeface="Montserrat"/>
                <a:cs typeface="Montserrat"/>
                <a:sym typeface="Montserrat"/>
              </a:rPr>
              <a:t>Who seems to hold the power in this dynamic, Ben or Yoo?</a:t>
            </a:r>
            <a:endParaRPr sz="1320">
              <a:solidFill>
                <a:srgbClr val="E0E0E0"/>
              </a:solidFill>
              <a:latin typeface="Montserrat"/>
              <a:ea typeface="Montserrat"/>
              <a:cs typeface="Montserrat"/>
              <a:sym typeface="Montserrat"/>
            </a:endParaRPr>
          </a:p>
          <a:p>
            <a:pPr indent="0" lvl="0" marL="0" rtl="0" algn="l">
              <a:spcBef>
                <a:spcPts val="1125"/>
              </a:spcBef>
              <a:spcAft>
                <a:spcPts val="1125"/>
              </a:spcAft>
              <a:buNone/>
            </a:pPr>
            <a:r>
              <a:t/>
            </a:r>
            <a:endParaRPr sz="1320">
              <a:solidFill>
                <a:srgbClr val="E0E0E0"/>
              </a:solidFill>
              <a:latin typeface="Montserrat"/>
              <a:ea typeface="Montserrat"/>
              <a:cs typeface="Montserrat"/>
              <a:sym typeface="Montserrat"/>
            </a:endParaRPr>
          </a:p>
        </p:txBody>
      </p:sp>
      <p:pic>
        <p:nvPicPr>
          <p:cNvPr descr="BURNING is the searing examination of an alienated young man, Jongsu (Ah-in Yoo), a frustrated introvert whose already difficult life is complicated by the appearance of two people into his orbit: first, Haemi (newcomer Jong-seo Jun), a spirited woman who offers romantic possibility, and then, Ben (Steven Yeun, THE WALKING DEAD, SORRY TO BOTHER YOU), a wealthy and sophisticated young man she returns from a trip with.  When Jongsu learns of Ben’s mysterious hobby and Haemi suddenly disappears, his confusion and obsessions begin to mount, culminating in a stunning finale." id="104" name="Google Shape;104;p17" title="BURNING (2018) Clip | Can't Seem to Reach Her | Steven Yeun Movie">
            <a:hlinkClick r:id="rId4"/>
          </p:cNvPr>
          <p:cNvPicPr preferRelativeResize="0"/>
          <p:nvPr/>
        </p:nvPicPr>
        <p:blipFill>
          <a:blip r:embed="rId5">
            <a:alphaModFix/>
          </a:blip>
          <a:stretch>
            <a:fillRect/>
          </a:stretch>
        </p:blipFill>
        <p:spPr>
          <a:xfrm>
            <a:off x="254275" y="1389650"/>
            <a:ext cx="5218175" cy="2935225"/>
          </a:xfrm>
          <a:prstGeom prst="rect">
            <a:avLst/>
          </a:prstGeom>
          <a:noFill/>
          <a:ln>
            <a:noFill/>
          </a:ln>
        </p:spPr>
      </p:pic>
      <p:cxnSp>
        <p:nvCxnSpPr>
          <p:cNvPr id="105" name="Google Shape;105;p17"/>
          <p:cNvCxnSpPr/>
          <p:nvPr/>
        </p:nvCxnSpPr>
        <p:spPr>
          <a:xfrm rot="10800000">
            <a:off x="4777550" y="653800"/>
            <a:ext cx="2306400" cy="21900"/>
          </a:xfrm>
          <a:prstGeom prst="straightConnector1">
            <a:avLst/>
          </a:prstGeom>
          <a:noFill/>
          <a:ln cap="flat" cmpd="sng" w="114300">
            <a:solidFill>
              <a:srgbClr val="FF0000"/>
            </a:solidFill>
            <a:prstDash val="solid"/>
            <a:round/>
            <a:headEnd len="med" w="med" type="none"/>
            <a:tailEnd len="med" w="med" type="non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
                                        </p:tgtEl>
                                        <p:attrNameLst>
                                          <p:attrName>style.visibility</p:attrName>
                                        </p:attrNameLst>
                                      </p:cBhvr>
                                      <p:to>
                                        <p:strVal val="visible"/>
                                      </p:to>
                                    </p:set>
                                    <p:animEffect filter="fade" transition="in">
                                      <p:cBhvr>
                                        <p:cTn dur="1000"/>
                                        <p:tgtEl>
                                          <p:spTgt spid="1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